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3F6CB-C867-2845-8D6F-01D0BDE3EFA5}" type="datetimeFigureOut">
              <a:rPr lang="en-US" smtClean="0"/>
              <a:t>3/28/16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79E69-BF4C-3C41-AA94-9B15EB145A3B}" type="slidenum">
              <a:rPr lang="en-US" smtClean="0"/>
              <a:t>‹#›</a:t>
            </a:fld>
            <a:endParaRPr lang="en-US"/>
          </a:p>
        </p:txBody>
      </p:sp>
    </p:spTree>
    <p:extLst>
      <p:ext uri="{BB962C8B-B14F-4D97-AF65-F5344CB8AC3E}">
        <p14:creationId xmlns:p14="http://schemas.microsoft.com/office/powerpoint/2010/main" val="1862468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DDF88-4E06-9A4E-8E15-3F7E562AF937}" type="slidenum">
              <a:rPr lang="en-US" smtClean="0"/>
              <a:t>5</a:t>
            </a:fld>
            <a:endParaRPr lang="en-US"/>
          </a:p>
        </p:txBody>
      </p:sp>
    </p:spTree>
    <p:extLst>
      <p:ext uri="{BB962C8B-B14F-4D97-AF65-F5344CB8AC3E}">
        <p14:creationId xmlns:p14="http://schemas.microsoft.com/office/powerpoint/2010/main" val="370399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a:t>
            </a:r>
            <a:r>
              <a:rPr lang="en-US" baseline="0" dirty="0" smtClean="0"/>
              <a:t> Foxhound is half descended from the English Foxhounds that were brought to American in 1650.  The English hounds were crossed with a French hound that George Washington received as a gift from Lafayette.  The combination breed became an excellent hunter of wild animals.  The American Foxhound has great speed and an excellent sense of smell.  It can run at high speeds for long periods and has a musical bark that is easy to follow.  American Foxhounds are still used as hunting dogs today but are also used as companions and watchdogs.</a:t>
            </a:r>
            <a:endParaRPr lang="en-US" dirty="0"/>
          </a:p>
        </p:txBody>
      </p:sp>
      <p:sp>
        <p:nvSpPr>
          <p:cNvPr id="4" name="Slide Number Placeholder 3"/>
          <p:cNvSpPr>
            <a:spLocks noGrp="1"/>
          </p:cNvSpPr>
          <p:nvPr>
            <p:ph type="sldNum" sz="quarter" idx="10"/>
          </p:nvPr>
        </p:nvSpPr>
        <p:spPr/>
        <p:txBody>
          <a:bodyPr/>
          <a:lstStyle/>
          <a:p>
            <a:fld id="{4D9DDF88-4E06-9A4E-8E15-3F7E562AF937}" type="slidenum">
              <a:rPr lang="en-US" smtClean="0"/>
              <a:t>7</a:t>
            </a:fld>
            <a:endParaRPr lang="en-US"/>
          </a:p>
        </p:txBody>
      </p:sp>
    </p:spTree>
    <p:extLst>
      <p:ext uri="{BB962C8B-B14F-4D97-AF65-F5344CB8AC3E}">
        <p14:creationId xmlns:p14="http://schemas.microsoft.com/office/powerpoint/2010/main" val="335670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ea typeface="ＭＳ Ｐゴシック" charset="0"/>
                <a:cs typeface="ＭＳ Ｐゴシック" charset="0"/>
              </a:rPr>
              <a:t>Many questions remain concerning how long it takes for new species to form, or how many genes need to differ between species</a:t>
            </a:r>
          </a:p>
          <a:p>
            <a:pPr eaLnBrk="1" hangingPunct="1">
              <a:lnSpc>
                <a:spcPct val="90000"/>
              </a:lnSpc>
            </a:pPr>
            <a:r>
              <a:rPr lang="en-US" b="1" dirty="0" smtClean="0">
                <a:latin typeface="Times New Roman" charset="0"/>
                <a:ea typeface="ＭＳ Ｐゴシック" charset="0"/>
                <a:cs typeface="ＭＳ Ｐゴシック" charset="0"/>
              </a:rPr>
              <a:t>Animation: Macroevolution</a:t>
            </a:r>
          </a:p>
          <a:p>
            <a:pPr eaLnBrk="1" hangingPunct="1">
              <a:lnSpc>
                <a:spcPct val="90000"/>
              </a:lnSpc>
            </a:pPr>
            <a:r>
              <a:rPr lang="en-US" b="1" dirty="0" smtClean="0">
                <a:latin typeface="Times New Roman" charset="0"/>
                <a:ea typeface="ＭＳ Ｐゴシック" charset="0"/>
                <a:cs typeface="ＭＳ Ｐゴシック" charset="0"/>
              </a:rPr>
              <a:t>Speciation</a:t>
            </a:r>
            <a:r>
              <a:rPr lang="en-US" dirty="0" smtClean="0">
                <a:latin typeface="Times New Roman" charset="0"/>
                <a:ea typeface="ＭＳ Ｐゴシック" charset="0"/>
                <a:cs typeface="ＭＳ Ｐゴシック" charset="0"/>
              </a:rPr>
              <a:t>, the origin of new species, is at the focal point of evolutionary theory </a:t>
            </a:r>
          </a:p>
          <a:p>
            <a:pPr eaLnBrk="1" hangingPunct="1">
              <a:lnSpc>
                <a:spcPct val="90000"/>
              </a:lnSpc>
            </a:pPr>
            <a:r>
              <a:rPr lang="en-US" dirty="0" smtClean="0">
                <a:latin typeface="Times New Roman" charset="0"/>
                <a:ea typeface="ＭＳ Ｐゴシック" charset="0"/>
                <a:cs typeface="ＭＳ Ｐゴシック" charset="0"/>
              </a:rPr>
              <a:t>Evolutionary theory must explain how new species originate and how populations evolve</a:t>
            </a:r>
          </a:p>
          <a:p>
            <a:pPr eaLnBrk="1" hangingPunct="1">
              <a:lnSpc>
                <a:spcPct val="90000"/>
              </a:lnSpc>
            </a:pPr>
            <a:r>
              <a:rPr lang="en-US" b="1" dirty="0" smtClean="0">
                <a:latin typeface="Times New Roman" charset="0"/>
                <a:ea typeface="ＭＳ Ｐゴシック" charset="0"/>
                <a:cs typeface="ＭＳ Ｐゴシック" charset="0"/>
              </a:rPr>
              <a:t>Microevolution</a:t>
            </a:r>
            <a:r>
              <a:rPr lang="en-US" dirty="0" smtClean="0">
                <a:latin typeface="Times New Roman" charset="0"/>
                <a:ea typeface="ＭＳ Ｐゴシック" charset="0"/>
                <a:cs typeface="ＭＳ Ｐゴシック" charset="0"/>
              </a:rPr>
              <a:t> consists of adaptations that evolve within a population, confined to one gene pool</a:t>
            </a:r>
          </a:p>
          <a:p>
            <a:pPr eaLnBrk="1" hangingPunct="1">
              <a:lnSpc>
                <a:spcPct val="90000"/>
              </a:lnSpc>
            </a:pPr>
            <a:r>
              <a:rPr lang="en-US" b="1" dirty="0" smtClean="0">
                <a:latin typeface="Times New Roman" charset="0"/>
                <a:ea typeface="ＭＳ Ｐゴシック" charset="0"/>
                <a:cs typeface="ＭＳ Ｐゴシック" charset="0"/>
              </a:rPr>
              <a:t>Macroevolution </a:t>
            </a:r>
            <a:r>
              <a:rPr lang="en-US" dirty="0" smtClean="0">
                <a:latin typeface="Times New Roman" charset="0"/>
                <a:ea typeface="ＭＳ Ｐゴシック" charset="0"/>
                <a:cs typeface="ＭＳ Ｐゴシック" charset="0"/>
              </a:rPr>
              <a:t>refers to evolutionary change above the species level</a:t>
            </a:r>
          </a:p>
          <a:p>
            <a:endParaRPr lang="en-US" dirty="0"/>
          </a:p>
        </p:txBody>
      </p:sp>
      <p:sp>
        <p:nvSpPr>
          <p:cNvPr id="4" name="Slide Number Placeholder 3"/>
          <p:cNvSpPr>
            <a:spLocks noGrp="1"/>
          </p:cNvSpPr>
          <p:nvPr>
            <p:ph type="sldNum" sz="quarter" idx="10"/>
          </p:nvPr>
        </p:nvSpPr>
        <p:spPr/>
        <p:txBody>
          <a:bodyPr/>
          <a:lstStyle/>
          <a:p>
            <a:fld id="{4D9DDF88-4E06-9A4E-8E15-3F7E562AF937}" type="slidenum">
              <a:rPr lang="en-US" smtClean="0"/>
              <a:t>21</a:t>
            </a:fld>
            <a:endParaRPr lang="en-US"/>
          </a:p>
        </p:txBody>
      </p:sp>
    </p:spTree>
    <p:extLst>
      <p:ext uri="{BB962C8B-B14F-4D97-AF65-F5344CB8AC3E}">
        <p14:creationId xmlns:p14="http://schemas.microsoft.com/office/powerpoint/2010/main" val="113417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Humans are so diverse but considered one species, whereas these Meadowlarks look so similar but are considered different species. </a:t>
            </a:r>
          </a:p>
          <a:p>
            <a:r>
              <a:rPr lang="en-US" dirty="0" smtClean="0">
                <a:solidFill>
                  <a:schemeClr val="tx2"/>
                </a:solidFill>
                <a:latin typeface="Times New Roman" charset="0"/>
                <a:ea typeface="ＭＳ Ｐゴシック" charset="0"/>
                <a:cs typeface="ＭＳ Ｐゴシック" charset="0"/>
              </a:rPr>
              <a:t>Meadowlarks</a:t>
            </a:r>
            <a:br>
              <a:rPr lang="en-US" dirty="0" smtClean="0">
                <a:solidFill>
                  <a:schemeClr val="tx2"/>
                </a:solidFill>
                <a:latin typeface="Times New Roman" charset="0"/>
                <a:ea typeface="ＭＳ Ｐゴシック" charset="0"/>
                <a:cs typeface="ＭＳ Ｐゴシック" charset="0"/>
              </a:rPr>
            </a:br>
            <a:r>
              <a:rPr lang="en-US" dirty="0" smtClean="0">
                <a:solidFill>
                  <a:schemeClr val="tx2"/>
                </a:solidFill>
                <a:latin typeface="Times New Roman" charset="0"/>
                <a:ea typeface="ＭＳ Ｐゴシック" charset="0"/>
                <a:cs typeface="ＭＳ Ｐゴシック" charset="0"/>
              </a:rPr>
              <a:t>Similar body &amp; colorations, but are distinct biological species because their songs &amp; other behaviors are different enough to prevent interbreeding</a:t>
            </a:r>
          </a:p>
          <a:p>
            <a:endParaRPr lang="en-US" dirty="0" smtClean="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4D9DDF88-4E06-9A4E-8E15-3F7E562AF937}" type="slidenum">
              <a:rPr lang="en-US" smtClean="0"/>
              <a:t>22</a:t>
            </a:fld>
            <a:endParaRPr lang="en-US"/>
          </a:p>
        </p:txBody>
      </p:sp>
    </p:spTree>
    <p:extLst>
      <p:ext uri="{BB962C8B-B14F-4D97-AF65-F5344CB8AC3E}">
        <p14:creationId xmlns:p14="http://schemas.microsoft.com/office/powerpoint/2010/main" val="330593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Allopatric – Geographical split</a:t>
            </a:r>
          </a:p>
          <a:p>
            <a:r>
              <a:rPr lang="en-US" dirty="0" smtClean="0"/>
              <a:t>Sympatric</a:t>
            </a:r>
            <a:r>
              <a:rPr lang="en-US" baseline="0" dirty="0" smtClean="0"/>
              <a:t> – 2 species from same ancestor that occupy the same location (insects dependent on different host plants)</a:t>
            </a:r>
            <a:endParaRPr lang="en-US" dirty="0"/>
          </a:p>
        </p:txBody>
      </p:sp>
      <p:sp>
        <p:nvSpPr>
          <p:cNvPr id="4" name="Slide Number Placeholder 3"/>
          <p:cNvSpPr>
            <a:spLocks noGrp="1"/>
          </p:cNvSpPr>
          <p:nvPr>
            <p:ph type="sldNum" sz="quarter" idx="10"/>
          </p:nvPr>
        </p:nvSpPr>
        <p:spPr/>
        <p:txBody>
          <a:bodyPr/>
          <a:lstStyle/>
          <a:p>
            <a:fld id="{4D9DDF88-4E06-9A4E-8E15-3F7E562AF937}" type="slidenum">
              <a:rPr lang="en-US" smtClean="0"/>
              <a:t>24</a:t>
            </a:fld>
            <a:endParaRPr lang="en-US"/>
          </a:p>
        </p:txBody>
      </p:sp>
    </p:spTree>
    <p:extLst>
      <p:ext uri="{BB962C8B-B14F-4D97-AF65-F5344CB8AC3E}">
        <p14:creationId xmlns:p14="http://schemas.microsoft.com/office/powerpoint/2010/main" val="8242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kumimoji="0" lang="en-US" dirty="0" smtClean="0">
                <a:latin typeface="Times New Roman" charset="0"/>
                <a:ea typeface="ＭＳ Ｐゴシック" charset="0"/>
                <a:cs typeface="ＭＳ Ｐゴシック" charset="0"/>
              </a:rPr>
              <a:t>Allopatric speciation in frogs</a:t>
            </a:r>
          </a:p>
          <a:p>
            <a:pPr eaLnBrk="1" hangingPunct="1"/>
            <a:r>
              <a:rPr lang="en-US" dirty="0" smtClean="0">
                <a:latin typeface="Times New Roman" charset="0"/>
                <a:ea typeface="ＭＳ Ｐゴシック" charset="0"/>
                <a:cs typeface="ＭＳ Ｐゴシック" charset="0"/>
              </a:rPr>
              <a:t>Regions with many geographic barriers typically have more species than do regions with fewer barriers</a:t>
            </a:r>
            <a:endParaRPr lang="en-US" dirty="0">
              <a:latin typeface="Times New Roman"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D9DDF88-4E06-9A4E-8E15-3F7E562AF937}" type="slidenum">
              <a:rPr lang="en-US" smtClean="0"/>
              <a:t>27</a:t>
            </a:fld>
            <a:endParaRPr lang="en-US"/>
          </a:p>
        </p:txBody>
      </p:sp>
    </p:spTree>
    <p:extLst>
      <p:ext uri="{BB962C8B-B14F-4D97-AF65-F5344CB8AC3E}">
        <p14:creationId xmlns:p14="http://schemas.microsoft.com/office/powerpoint/2010/main" val="52516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354E9-04B7-214C-A00D-8C104956A659}" type="datetimeFigureOut">
              <a:rPr lang="en-US" smtClean="0"/>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18806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354E9-04B7-214C-A00D-8C104956A659}" type="datetimeFigureOut">
              <a:rPr lang="en-US" smtClean="0"/>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51871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354E9-04B7-214C-A00D-8C104956A659}" type="datetimeFigureOut">
              <a:rPr lang="en-US" smtClean="0"/>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274312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354E9-04B7-214C-A00D-8C104956A659}" type="datetimeFigureOut">
              <a:rPr lang="en-US" smtClean="0"/>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98890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354E9-04B7-214C-A00D-8C104956A659}" type="datetimeFigureOut">
              <a:rPr lang="en-US" smtClean="0"/>
              <a:t>3/28/16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40845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354E9-04B7-214C-A00D-8C104956A659}" type="datetimeFigureOut">
              <a:rPr lang="en-US" smtClean="0"/>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79662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354E9-04B7-214C-A00D-8C104956A659}" type="datetimeFigureOut">
              <a:rPr lang="en-US" smtClean="0"/>
              <a:t>3/28/16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65552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354E9-04B7-214C-A00D-8C104956A659}" type="datetimeFigureOut">
              <a:rPr lang="en-US" smtClean="0"/>
              <a:t>3/28/16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13623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354E9-04B7-214C-A00D-8C104956A659}" type="datetimeFigureOut">
              <a:rPr lang="en-US" smtClean="0"/>
              <a:t>3/28/16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363479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354E9-04B7-214C-A00D-8C104956A659}" type="datetimeFigureOut">
              <a:rPr lang="en-US" smtClean="0"/>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37933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354E9-04B7-214C-A00D-8C104956A659}" type="datetimeFigureOut">
              <a:rPr lang="en-US" smtClean="0"/>
              <a:t>3/28/16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03247-CC80-A54C-AD27-0228D066BBF2}" type="slidenum">
              <a:rPr lang="en-US" smtClean="0"/>
              <a:t>‹#›</a:t>
            </a:fld>
            <a:endParaRPr lang="en-US"/>
          </a:p>
        </p:txBody>
      </p:sp>
    </p:spTree>
    <p:extLst>
      <p:ext uri="{BB962C8B-B14F-4D97-AF65-F5344CB8AC3E}">
        <p14:creationId xmlns:p14="http://schemas.microsoft.com/office/powerpoint/2010/main" val="640104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354E9-04B7-214C-A00D-8C104956A659}" type="datetimeFigureOut">
              <a:rPr lang="en-US" smtClean="0"/>
              <a:t>3/28/16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03247-CC80-A54C-AD27-0228D066BBF2}" type="slidenum">
              <a:rPr lang="en-US" smtClean="0"/>
              <a:t>‹#›</a:t>
            </a:fld>
            <a:endParaRPr lang="en-US"/>
          </a:p>
        </p:txBody>
      </p:sp>
    </p:spTree>
    <p:extLst>
      <p:ext uri="{BB962C8B-B14F-4D97-AF65-F5344CB8AC3E}">
        <p14:creationId xmlns:p14="http://schemas.microsoft.com/office/powerpoint/2010/main" val="373813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 Part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674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else?</a:t>
            </a:r>
            <a:endParaRPr lang="en-US" dirty="0"/>
          </a:p>
        </p:txBody>
      </p:sp>
      <p:sp>
        <p:nvSpPr>
          <p:cNvPr id="3" name="Content Placeholder 2"/>
          <p:cNvSpPr>
            <a:spLocks noGrp="1"/>
          </p:cNvSpPr>
          <p:nvPr>
            <p:ph sz="half" idx="1"/>
          </p:nvPr>
        </p:nvSpPr>
        <p:spPr/>
        <p:txBody>
          <a:bodyPr/>
          <a:lstStyle/>
          <a:p>
            <a:r>
              <a:rPr lang="en-US" sz="2400" dirty="0" smtClean="0"/>
              <a:t>What other traits might be important to consider?</a:t>
            </a:r>
          </a:p>
          <a:p>
            <a:pPr lvl="1"/>
            <a:r>
              <a:rPr lang="en-US" sz="2000" dirty="0" smtClean="0"/>
              <a:t>Pointed ears?</a:t>
            </a:r>
          </a:p>
          <a:p>
            <a:pPr lvl="1"/>
            <a:r>
              <a:rPr lang="en-US" sz="2000" dirty="0" smtClean="0"/>
              <a:t>Loud bark?</a:t>
            </a:r>
          </a:p>
          <a:p>
            <a:pPr lvl="1"/>
            <a:r>
              <a:rPr lang="en-US" sz="2000" dirty="0" smtClean="0"/>
              <a:t>Long fur?</a:t>
            </a:r>
            <a:endParaRPr lang="en-US" sz="2000" dirty="0"/>
          </a:p>
        </p:txBody>
      </p:sp>
      <p:sp>
        <p:nvSpPr>
          <p:cNvPr id="4" name="Content Placeholder 3"/>
          <p:cNvSpPr>
            <a:spLocks noGrp="1"/>
          </p:cNvSpPr>
          <p:nvPr>
            <p:ph sz="half" idx="2"/>
          </p:nvPr>
        </p:nvSpPr>
        <p:spPr/>
        <p:txBody>
          <a:bodyPr/>
          <a:lstStyle/>
          <a:p>
            <a:r>
              <a:rPr lang="en-US" sz="2400" dirty="0" smtClean="0"/>
              <a:t>What traits might not be as important to consider?</a:t>
            </a:r>
          </a:p>
          <a:p>
            <a:pPr lvl="1"/>
            <a:r>
              <a:rPr lang="en-US" sz="2000" dirty="0" smtClean="0"/>
              <a:t>Eye color?</a:t>
            </a:r>
          </a:p>
          <a:p>
            <a:pPr lvl="1"/>
            <a:r>
              <a:rPr lang="en-US" sz="2000" dirty="0" smtClean="0"/>
              <a:t>Nose length?</a:t>
            </a:r>
          </a:p>
          <a:p>
            <a:pPr lvl="1"/>
            <a:r>
              <a:rPr lang="en-US" sz="2000" dirty="0" smtClean="0"/>
              <a:t>Tail length?</a:t>
            </a:r>
            <a:endParaRPr lang="en-US" sz="2000" dirty="0"/>
          </a:p>
        </p:txBody>
      </p:sp>
    </p:spTree>
    <p:extLst>
      <p:ext uri="{BB962C8B-B14F-4D97-AF65-F5344CB8AC3E}">
        <p14:creationId xmlns:p14="http://schemas.microsoft.com/office/powerpoint/2010/main" val="3979690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 Traits</a:t>
            </a:r>
            <a:endParaRPr lang="en-US" dirty="0"/>
          </a:p>
        </p:txBody>
      </p:sp>
      <p:sp>
        <p:nvSpPr>
          <p:cNvPr id="3" name="Content Placeholder 2"/>
          <p:cNvSpPr>
            <a:spLocks noGrp="1"/>
          </p:cNvSpPr>
          <p:nvPr>
            <p:ph sz="half" idx="1"/>
          </p:nvPr>
        </p:nvSpPr>
        <p:spPr>
          <a:xfrm>
            <a:off x="1089023" y="1377414"/>
            <a:ext cx="3429000" cy="5062443"/>
          </a:xfrm>
        </p:spPr>
        <p:txBody>
          <a:bodyPr>
            <a:normAutofit fontScale="92500" lnSpcReduction="20000"/>
          </a:bodyPr>
          <a:lstStyle/>
          <a:p>
            <a:r>
              <a:rPr lang="en-US" b="1" u="sng" dirty="0" smtClean="0"/>
              <a:t>Physical Traits</a:t>
            </a:r>
          </a:p>
          <a:p>
            <a:pPr lvl="1"/>
            <a:r>
              <a:rPr lang="en-US" dirty="0" smtClean="0"/>
              <a:t>Smell</a:t>
            </a:r>
          </a:p>
          <a:p>
            <a:pPr lvl="1"/>
            <a:r>
              <a:rPr lang="en-US" dirty="0" smtClean="0"/>
              <a:t>Sight</a:t>
            </a:r>
          </a:p>
          <a:p>
            <a:pPr lvl="1"/>
            <a:r>
              <a:rPr lang="en-US" dirty="0" smtClean="0"/>
              <a:t>Hearing</a:t>
            </a:r>
          </a:p>
          <a:p>
            <a:pPr lvl="1"/>
            <a:r>
              <a:rPr lang="en-US" dirty="0" smtClean="0"/>
              <a:t>Speed</a:t>
            </a:r>
          </a:p>
          <a:p>
            <a:pPr lvl="1"/>
            <a:r>
              <a:rPr lang="en-US" dirty="0" smtClean="0"/>
              <a:t>Endurance</a:t>
            </a:r>
          </a:p>
          <a:p>
            <a:pPr lvl="1"/>
            <a:r>
              <a:rPr lang="en-US" dirty="0" smtClean="0"/>
              <a:t>Strength</a:t>
            </a:r>
          </a:p>
          <a:p>
            <a:pPr lvl="1"/>
            <a:r>
              <a:rPr lang="en-US" dirty="0" smtClean="0"/>
              <a:t>Coat color</a:t>
            </a:r>
          </a:p>
          <a:p>
            <a:pPr lvl="1"/>
            <a:r>
              <a:rPr lang="en-US" dirty="0" smtClean="0"/>
              <a:t>Hair length</a:t>
            </a:r>
          </a:p>
          <a:p>
            <a:r>
              <a:rPr lang="en-US" b="1" u="sng" dirty="0" smtClean="0"/>
              <a:t>Behavioral Traits</a:t>
            </a:r>
          </a:p>
          <a:p>
            <a:pPr lvl="1"/>
            <a:r>
              <a:rPr lang="en-US" dirty="0" smtClean="0"/>
              <a:t>Trainability</a:t>
            </a:r>
          </a:p>
          <a:p>
            <a:pPr lvl="1"/>
            <a:r>
              <a:rPr lang="en-US" dirty="0" smtClean="0"/>
              <a:t>Disposition</a:t>
            </a:r>
          </a:p>
          <a:p>
            <a:pPr lvl="1"/>
            <a:r>
              <a:rPr lang="en-US" dirty="0" smtClean="0"/>
              <a:t>Bark</a:t>
            </a:r>
          </a:p>
          <a:p>
            <a:pPr lvl="1"/>
            <a:endParaRPr lang="en-US" dirty="0"/>
          </a:p>
        </p:txBody>
      </p:sp>
      <p:sp>
        <p:nvSpPr>
          <p:cNvPr id="4" name="Content Placeholder 3"/>
          <p:cNvSpPr>
            <a:spLocks noGrp="1"/>
          </p:cNvSpPr>
          <p:nvPr>
            <p:ph sz="half" idx="2"/>
          </p:nvPr>
        </p:nvSpPr>
        <p:spPr>
          <a:xfrm>
            <a:off x="4932363" y="1377414"/>
            <a:ext cx="3429000" cy="5062443"/>
          </a:xfrm>
        </p:spPr>
        <p:txBody>
          <a:bodyPr>
            <a:normAutofit fontScale="92500" lnSpcReduction="20000"/>
          </a:bodyPr>
          <a:lstStyle/>
          <a:p>
            <a:r>
              <a:rPr lang="en-US" b="1" u="sng" dirty="0" smtClean="0"/>
              <a:t>Significance</a:t>
            </a:r>
          </a:p>
          <a:p>
            <a:pPr lvl="1"/>
            <a:r>
              <a:rPr lang="en-US" dirty="0" smtClean="0"/>
              <a:t>Above average?</a:t>
            </a:r>
          </a:p>
          <a:p>
            <a:pPr lvl="1"/>
            <a:r>
              <a:rPr lang="en-US" dirty="0" smtClean="0"/>
              <a:t>Above average?</a:t>
            </a:r>
          </a:p>
          <a:p>
            <a:pPr lvl="1"/>
            <a:r>
              <a:rPr lang="en-US" dirty="0" smtClean="0"/>
              <a:t>Long/short, pointed/flat</a:t>
            </a:r>
          </a:p>
          <a:p>
            <a:pPr lvl="1"/>
            <a:r>
              <a:rPr lang="en-US" dirty="0" smtClean="0"/>
              <a:t>Long legs/short legs</a:t>
            </a:r>
          </a:p>
          <a:p>
            <a:pPr lvl="1"/>
            <a:r>
              <a:rPr lang="en-US" dirty="0" smtClean="0"/>
              <a:t>Large/small heart</a:t>
            </a:r>
          </a:p>
          <a:p>
            <a:pPr lvl="1"/>
            <a:r>
              <a:rPr lang="en-US" dirty="0" smtClean="0"/>
              <a:t>Large/small muscles</a:t>
            </a:r>
          </a:p>
          <a:p>
            <a:pPr lvl="1"/>
            <a:r>
              <a:rPr lang="en-US" dirty="0" smtClean="0"/>
              <a:t>Light/dark</a:t>
            </a:r>
          </a:p>
          <a:p>
            <a:pPr lvl="1"/>
            <a:r>
              <a:rPr lang="en-US" dirty="0" smtClean="0"/>
              <a:t>Long/short</a:t>
            </a:r>
            <a:br>
              <a:rPr lang="en-US" dirty="0" smtClean="0"/>
            </a:br>
            <a:r>
              <a:rPr lang="en-US" dirty="0" smtClean="0"/>
              <a:t/>
            </a:r>
            <a:br>
              <a:rPr lang="en-US" dirty="0" smtClean="0"/>
            </a:br>
            <a:endParaRPr lang="en-US" dirty="0" smtClean="0"/>
          </a:p>
          <a:p>
            <a:pPr lvl="1"/>
            <a:r>
              <a:rPr lang="en-US" dirty="0" smtClean="0"/>
              <a:t>High/low</a:t>
            </a:r>
          </a:p>
          <a:p>
            <a:pPr lvl="1"/>
            <a:r>
              <a:rPr lang="en-US" dirty="0" smtClean="0"/>
              <a:t>Mean/nice</a:t>
            </a:r>
          </a:p>
          <a:p>
            <a:pPr lvl="1"/>
            <a:r>
              <a:rPr lang="en-US" dirty="0" smtClean="0"/>
              <a:t>Loud/quiet</a:t>
            </a:r>
            <a:endParaRPr lang="en-US" dirty="0"/>
          </a:p>
        </p:txBody>
      </p:sp>
    </p:spTree>
    <p:extLst>
      <p:ext uri="{BB962C8B-B14F-4D97-AF65-F5344CB8AC3E}">
        <p14:creationId xmlns:p14="http://schemas.microsoft.com/office/powerpoint/2010/main" val="2867817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some dogs!</a:t>
            </a:r>
            <a:endParaRPr lang="en-US" dirty="0"/>
          </a:p>
        </p:txBody>
      </p:sp>
      <p:sp>
        <p:nvSpPr>
          <p:cNvPr id="5" name="Content Placeholder 4"/>
          <p:cNvSpPr>
            <a:spLocks noGrp="1"/>
          </p:cNvSpPr>
          <p:nvPr>
            <p:ph idx="1"/>
          </p:nvPr>
        </p:nvSpPr>
        <p:spPr/>
        <p:txBody>
          <a:bodyPr>
            <a:normAutofit fontScale="85000" lnSpcReduction="10000"/>
          </a:bodyPr>
          <a:lstStyle/>
          <a:p>
            <a:pPr marL="0" indent="0">
              <a:buNone/>
            </a:pPr>
            <a:r>
              <a:rPr lang="en-US" dirty="0" smtClean="0"/>
              <a:t>You and the members of your group are dog-breeders who will cross two breeds of dogs to artificially select a new dog with certain traits that are given to you by your client.</a:t>
            </a:r>
          </a:p>
          <a:p>
            <a:pPr marL="457200" indent="-457200">
              <a:buFont typeface="+mj-lt"/>
              <a:buAutoNum type="arabicPeriod"/>
            </a:pPr>
            <a:r>
              <a:rPr lang="en-US" dirty="0" smtClean="0"/>
              <a:t>Discuss the types of features you think your new breed should have.</a:t>
            </a:r>
          </a:p>
          <a:p>
            <a:pPr marL="457200" indent="-457200">
              <a:buFont typeface="+mj-lt"/>
              <a:buAutoNum type="arabicPeriod"/>
            </a:pPr>
            <a:r>
              <a:rPr lang="en-US" dirty="0" smtClean="0"/>
              <a:t>On the </a:t>
            </a:r>
            <a:r>
              <a:rPr lang="en-US" b="1" dirty="0" smtClean="0"/>
              <a:t>Ownership Card</a:t>
            </a:r>
            <a:r>
              <a:rPr lang="en-US" dirty="0" smtClean="0"/>
              <a:t>, circle the appropriate traits in Part 1.  If the trait is unimportant, circle “Any”</a:t>
            </a:r>
          </a:p>
          <a:p>
            <a:pPr marL="457200" indent="-457200">
              <a:buFont typeface="+mj-lt"/>
              <a:buAutoNum type="arabicPeriod"/>
            </a:pPr>
            <a:r>
              <a:rPr lang="en-US" dirty="0" smtClean="0"/>
              <a:t>Look at the </a:t>
            </a:r>
            <a:r>
              <a:rPr lang="en-US" b="1" dirty="0" smtClean="0"/>
              <a:t>Dog Breeds </a:t>
            </a:r>
            <a:r>
              <a:rPr lang="en-US" dirty="0" smtClean="0"/>
              <a:t>informational sheet and select two dog breeds to cross.  Write the chosen breeds in Part 2 of your Ownership Card and your reasons why.</a:t>
            </a:r>
          </a:p>
          <a:p>
            <a:pPr marL="457200" indent="-457200">
              <a:buFont typeface="+mj-lt"/>
              <a:buAutoNum type="arabicPeriod"/>
            </a:pPr>
            <a:endParaRPr lang="en-US" dirty="0"/>
          </a:p>
        </p:txBody>
      </p:sp>
    </p:spTree>
    <p:extLst>
      <p:ext uri="{BB962C8B-B14F-4D97-AF65-F5344CB8AC3E}">
        <p14:creationId xmlns:p14="http://schemas.microsoft.com/office/powerpoint/2010/main" val="2150832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some dogs!</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smtClean="0"/>
              <a:t>Choose which breed will be the mother and which breed will be the father.</a:t>
            </a:r>
          </a:p>
          <a:p>
            <a:pPr marL="457200" indent="-457200">
              <a:buFont typeface="+mj-lt"/>
              <a:buAutoNum type="arabicPeriod"/>
            </a:pPr>
            <a:r>
              <a:rPr lang="en-US" dirty="0" smtClean="0"/>
              <a:t>Mom and Dad are going to have 3 puppies!</a:t>
            </a:r>
            <a:br>
              <a:rPr lang="en-US" dirty="0" smtClean="0"/>
            </a:br>
            <a:r>
              <a:rPr lang="en-US" dirty="0" smtClean="0"/>
              <a:t> What traits will the puppies inherit?</a:t>
            </a:r>
            <a:br>
              <a:rPr lang="en-US" dirty="0" smtClean="0"/>
            </a:br>
            <a:endParaRPr lang="en-US" dirty="0" smtClean="0"/>
          </a:p>
          <a:p>
            <a:pPr marL="457200" indent="-457200">
              <a:buFont typeface="+mj-lt"/>
              <a:buAutoNum type="arabicPeriod"/>
            </a:pPr>
            <a:r>
              <a:rPr lang="en-US" dirty="0" smtClean="0"/>
              <a:t>Heads = Mom’s trait</a:t>
            </a:r>
            <a:br>
              <a:rPr lang="en-US" dirty="0" smtClean="0"/>
            </a:br>
            <a:r>
              <a:rPr lang="en-US" dirty="0" smtClean="0"/>
              <a:t>Tails = Dad’s trait</a:t>
            </a:r>
            <a:br>
              <a:rPr lang="en-US" dirty="0" smtClean="0"/>
            </a:br>
            <a:r>
              <a:rPr lang="en-US" dirty="0" smtClean="0"/>
              <a:t/>
            </a:r>
            <a:br>
              <a:rPr lang="en-US" dirty="0" smtClean="0"/>
            </a:br>
            <a:r>
              <a:rPr lang="en-US" dirty="0" smtClean="0"/>
              <a:t>Flip the coin to determine each puppy’s trait and record on your </a:t>
            </a:r>
            <a:r>
              <a:rPr lang="en-US" b="1" dirty="0" smtClean="0"/>
              <a:t>Puppy Traits </a:t>
            </a:r>
            <a:r>
              <a:rPr lang="en-US" dirty="0" smtClean="0"/>
              <a:t>sheet.</a:t>
            </a:r>
          </a:p>
          <a:p>
            <a:pPr marL="457200" indent="-457200">
              <a:buFont typeface="+mj-lt"/>
              <a:buAutoNum type="arabicPeriod"/>
            </a:pPr>
            <a:endParaRPr lang="en-US" dirty="0" smtClean="0"/>
          </a:p>
        </p:txBody>
      </p:sp>
    </p:spTree>
    <p:extLst>
      <p:ext uri="{BB962C8B-B14F-4D97-AF65-F5344CB8AC3E}">
        <p14:creationId xmlns:p14="http://schemas.microsoft.com/office/powerpoint/2010/main" val="3420123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what they look like!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Each team member draws one of the puppies</a:t>
            </a:r>
          </a:p>
          <a:p>
            <a:pPr marL="752475" lvl="1" indent="-457200"/>
            <a:r>
              <a:rPr lang="en-US" dirty="0" smtClean="0"/>
              <a:t>Team Member #1 – Puppy #1</a:t>
            </a:r>
          </a:p>
          <a:p>
            <a:pPr marL="752475" lvl="1" indent="-457200"/>
            <a:r>
              <a:rPr lang="en-US" dirty="0" smtClean="0"/>
              <a:t>Team Member #2 – Puppy #2</a:t>
            </a:r>
          </a:p>
          <a:p>
            <a:pPr marL="752475" lvl="1" indent="-457200"/>
            <a:r>
              <a:rPr lang="en-US" dirty="0" smtClean="0"/>
              <a:t>Team Member #3 – Puppy #3</a:t>
            </a:r>
          </a:p>
          <a:p>
            <a:pPr marL="295275" lvl="1" indent="0">
              <a:buNone/>
            </a:pPr>
            <a:endParaRPr lang="en-US" dirty="0" smtClean="0"/>
          </a:p>
          <a:p>
            <a:pPr marL="457200" indent="-457200">
              <a:buFont typeface="+mj-lt"/>
              <a:buAutoNum type="arabicPeriod"/>
            </a:pPr>
            <a:r>
              <a:rPr lang="en-US" dirty="0" smtClean="0"/>
              <a:t>Label the features the puppy inherited</a:t>
            </a:r>
            <a:br>
              <a:rPr lang="en-US" dirty="0" smtClean="0"/>
            </a:br>
            <a:endParaRPr lang="en-US" dirty="0" smtClean="0"/>
          </a:p>
          <a:p>
            <a:pPr marL="457200" indent="-457200">
              <a:buFont typeface="+mj-lt"/>
              <a:buAutoNum type="arabicPeriod"/>
            </a:pPr>
            <a:r>
              <a:rPr lang="en-US" dirty="0" smtClean="0"/>
              <a:t>Be able to explain which features were inherited</a:t>
            </a:r>
            <a:endParaRPr lang="en-US" dirty="0"/>
          </a:p>
        </p:txBody>
      </p:sp>
    </p:spTree>
    <p:extLst>
      <p:ext uri="{BB962C8B-B14F-4D97-AF65-F5344CB8AC3E}">
        <p14:creationId xmlns:p14="http://schemas.microsoft.com/office/powerpoint/2010/main" val="106267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closer look</a:t>
            </a:r>
            <a:endParaRPr lang="en-US" dirty="0"/>
          </a:p>
        </p:txBody>
      </p:sp>
      <p:sp>
        <p:nvSpPr>
          <p:cNvPr id="3" name="Content Placeholder 2"/>
          <p:cNvSpPr>
            <a:spLocks noGrp="1"/>
          </p:cNvSpPr>
          <p:nvPr>
            <p:ph idx="1"/>
          </p:nvPr>
        </p:nvSpPr>
        <p:spPr/>
        <p:txBody>
          <a:bodyPr/>
          <a:lstStyle/>
          <a:p>
            <a:r>
              <a:rPr lang="en-US" dirty="0" smtClean="0"/>
              <a:t>Were the puppies that your group bred identical?</a:t>
            </a:r>
            <a:br>
              <a:rPr lang="en-US" dirty="0" smtClean="0"/>
            </a:br>
            <a:endParaRPr lang="en-US" dirty="0" smtClean="0"/>
          </a:p>
          <a:p>
            <a:r>
              <a:rPr lang="en-US" dirty="0" smtClean="0"/>
              <a:t>Why or why not?</a:t>
            </a:r>
            <a:br>
              <a:rPr lang="en-US" dirty="0" smtClean="0"/>
            </a:br>
            <a:endParaRPr lang="en-US" dirty="0" smtClean="0"/>
          </a:p>
          <a:p>
            <a:r>
              <a:rPr lang="en-US" dirty="0" smtClean="0"/>
              <a:t>Were the puppies that the class bred identical?</a:t>
            </a:r>
            <a:br>
              <a:rPr lang="en-US" dirty="0" smtClean="0"/>
            </a:br>
            <a:endParaRPr lang="en-US" dirty="0" smtClean="0"/>
          </a:p>
          <a:p>
            <a:r>
              <a:rPr lang="en-US" dirty="0" smtClean="0"/>
              <a:t>Why or why not?</a:t>
            </a:r>
            <a:endParaRPr lang="en-US" dirty="0"/>
          </a:p>
        </p:txBody>
      </p:sp>
    </p:spTree>
    <p:extLst>
      <p:ext uri="{BB962C8B-B14F-4D97-AF65-F5344CB8AC3E}">
        <p14:creationId xmlns:p14="http://schemas.microsoft.com/office/powerpoint/2010/main" val="2501757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Artificial Selection Requires:</a:t>
            </a:r>
            <a:endParaRPr lang="en-US" sz="4400" dirty="0"/>
          </a:p>
        </p:txBody>
      </p:sp>
      <p:pic>
        <p:nvPicPr>
          <p:cNvPr id="4" name="Picture 3" descr="Screen Shot 2015-04-21 at 1.43.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0679"/>
            <a:ext cx="9144000" cy="4016428"/>
          </a:xfrm>
          <a:prstGeom prst="rect">
            <a:avLst/>
          </a:prstGeom>
        </p:spPr>
      </p:pic>
    </p:spTree>
    <p:extLst>
      <p:ext uri="{BB962C8B-B14F-4D97-AF65-F5344CB8AC3E}">
        <p14:creationId xmlns:p14="http://schemas.microsoft.com/office/powerpoint/2010/main" val="2707602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Artificial Selection Requires:</a:t>
            </a:r>
          </a:p>
        </p:txBody>
      </p:sp>
      <p:pic>
        <p:nvPicPr>
          <p:cNvPr id="5" name="Picture 4" descr="Screen Shot 2015-04-21 at 1.44.06 PM.png"/>
          <p:cNvPicPr>
            <a:picLocks noChangeAspect="1"/>
          </p:cNvPicPr>
          <p:nvPr/>
        </p:nvPicPr>
        <p:blipFill rotWithShape="1">
          <a:blip r:embed="rId2">
            <a:extLst>
              <a:ext uri="{28A0092B-C50C-407E-A947-70E740481C1C}">
                <a14:useLocalDpi xmlns:a14="http://schemas.microsoft.com/office/drawing/2010/main" val="0"/>
              </a:ext>
            </a:extLst>
          </a:blip>
          <a:srcRect b="10837"/>
          <a:stretch/>
        </p:blipFill>
        <p:spPr>
          <a:xfrm>
            <a:off x="0" y="1849628"/>
            <a:ext cx="9144000" cy="4465654"/>
          </a:xfrm>
          <a:prstGeom prst="rect">
            <a:avLst/>
          </a:prstGeom>
        </p:spPr>
      </p:pic>
    </p:spTree>
    <p:extLst>
      <p:ext uri="{BB962C8B-B14F-4D97-AF65-F5344CB8AC3E}">
        <p14:creationId xmlns:p14="http://schemas.microsoft.com/office/powerpoint/2010/main" val="3207725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Artificial Selection Requires:</a:t>
            </a:r>
          </a:p>
        </p:txBody>
      </p:sp>
      <p:pic>
        <p:nvPicPr>
          <p:cNvPr id="4" name="Picture 3" descr="Screen Shot 2015-04-21 at 1.44.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9389"/>
            <a:ext cx="9144000" cy="4766872"/>
          </a:xfrm>
          <a:prstGeom prst="rect">
            <a:avLst/>
          </a:prstGeom>
        </p:spPr>
      </p:pic>
    </p:spTree>
    <p:extLst>
      <p:ext uri="{BB962C8B-B14F-4D97-AF65-F5344CB8AC3E}">
        <p14:creationId xmlns:p14="http://schemas.microsoft.com/office/powerpoint/2010/main" val="253253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Artificial Selection Requires:</a:t>
            </a:r>
          </a:p>
        </p:txBody>
      </p:sp>
      <p:pic>
        <p:nvPicPr>
          <p:cNvPr id="4" name="Picture 3" descr="Screen Shot 2015-04-21 at 1.45.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3532"/>
            <a:ext cx="9144000" cy="4695568"/>
          </a:xfrm>
          <a:prstGeom prst="rect">
            <a:avLst/>
          </a:prstGeom>
        </p:spPr>
      </p:pic>
    </p:spTree>
    <p:extLst>
      <p:ext uri="{BB962C8B-B14F-4D97-AF65-F5344CB8AC3E}">
        <p14:creationId xmlns:p14="http://schemas.microsoft.com/office/powerpoint/2010/main" val="202718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a:t>
            </a:r>
            <a:endParaRPr lang="en-US" dirty="0"/>
          </a:p>
        </p:txBody>
      </p:sp>
      <p:sp>
        <p:nvSpPr>
          <p:cNvPr id="3" name="Content Placeholder 2"/>
          <p:cNvSpPr>
            <a:spLocks noGrp="1"/>
          </p:cNvSpPr>
          <p:nvPr>
            <p:ph idx="1"/>
          </p:nvPr>
        </p:nvSpPr>
        <p:spPr/>
        <p:txBody>
          <a:bodyPr/>
          <a:lstStyle/>
          <a:p>
            <a:r>
              <a:rPr lang="en-US" b="1" u="sng" dirty="0" smtClean="0"/>
              <a:t>Artificial Selection</a:t>
            </a:r>
            <a:r>
              <a:rPr lang="en-US" dirty="0" smtClean="0"/>
              <a:t> – when people select individuals to mate that have features they hope the offspring will inherit</a:t>
            </a:r>
          </a:p>
          <a:p>
            <a:pPr lvl="1"/>
            <a:r>
              <a:rPr lang="en-US" sz="2400" dirty="0"/>
              <a:t>Also known as </a:t>
            </a:r>
            <a:r>
              <a:rPr lang="en-US" sz="2400" u="sng" dirty="0"/>
              <a:t>selective breeding</a:t>
            </a:r>
            <a:endParaRPr lang="en-US" sz="2400" dirty="0"/>
          </a:p>
          <a:p>
            <a:pPr lvl="1"/>
            <a:endParaRPr lang="en-US" sz="2400" dirty="0" smtClean="0"/>
          </a:p>
          <a:p>
            <a:r>
              <a:rPr lang="en-US" dirty="0" smtClean="0"/>
              <a:t>What are some examples?</a:t>
            </a:r>
          </a:p>
          <a:p>
            <a:pPr lvl="1"/>
            <a:endParaRPr lang="en-US" u="sng" dirty="0"/>
          </a:p>
        </p:txBody>
      </p:sp>
    </p:spTree>
    <p:extLst>
      <p:ext uri="{BB962C8B-B14F-4D97-AF65-F5344CB8AC3E}">
        <p14:creationId xmlns:p14="http://schemas.microsoft.com/office/powerpoint/2010/main" val="2344571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Species</a:t>
            </a:r>
            <a:endParaRPr lang="en-US" dirty="0"/>
          </a:p>
        </p:txBody>
      </p:sp>
      <p:pic>
        <p:nvPicPr>
          <p:cNvPr id="5" name="Picture 3" descr="evolution ze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788" y="1774230"/>
            <a:ext cx="6732224" cy="42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6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4054650" y="1801906"/>
            <a:ext cx="4306713" cy="4324257"/>
          </a:xfrm>
        </p:spPr>
        <p:txBody>
          <a:bodyPr/>
          <a:lstStyle/>
          <a:p>
            <a:r>
              <a:rPr lang="en-US" dirty="0" smtClean="0"/>
              <a:t>Darwin never actually tackled how life originally came to be….</a:t>
            </a:r>
            <a:endParaRPr lang="en-US" dirty="0"/>
          </a:p>
        </p:txBody>
      </p:sp>
      <p:pic>
        <p:nvPicPr>
          <p:cNvPr id="6" name="Picture 5"/>
          <p:cNvPicPr>
            <a:picLocks noChangeAspect="1" noChangeArrowheads="1"/>
          </p:cNvPicPr>
          <p:nvPr/>
        </p:nvPicPr>
        <p:blipFill>
          <a:blip r:embed="rId4"/>
          <a:srcRect l="6229" t="7156" b="9305"/>
          <a:stretch>
            <a:fillRect/>
          </a:stretch>
        </p:blipFill>
        <p:spPr bwMode="auto">
          <a:xfrm>
            <a:off x="-14288" y="1333500"/>
            <a:ext cx="3521076" cy="5454650"/>
          </a:xfrm>
          <a:prstGeom prst="rect">
            <a:avLst/>
          </a:prstGeom>
          <a:noFill/>
          <a:ln w="9525">
            <a:noFill/>
            <a:miter lim="800000"/>
            <a:headEnd/>
            <a:tailEnd/>
          </a:ln>
          <a:effectLst>
            <a:outerShdw blurRad="63500" dist="35921" dir="2700000" algn="ctr" rotWithShape="0">
              <a:srgbClr val="090909"/>
            </a:outerShdw>
          </a:effectLst>
        </p:spPr>
      </p:pic>
      <p:sp>
        <p:nvSpPr>
          <p:cNvPr id="7" name="AutoShape 7"/>
          <p:cNvSpPr>
            <a:spLocks noChangeArrowheads="1"/>
          </p:cNvSpPr>
          <p:nvPr/>
        </p:nvSpPr>
        <p:spPr bwMode="auto">
          <a:xfrm flipH="1">
            <a:off x="98425" y="4867275"/>
            <a:ext cx="5148263" cy="1885950"/>
          </a:xfrm>
          <a:prstGeom prst="wedgeEllipseCallout">
            <a:avLst>
              <a:gd name="adj1" fmla="val 17528"/>
              <a:gd name="adj2" fmla="val -151435"/>
            </a:avLst>
          </a:prstGeom>
          <a:solidFill>
            <a:srgbClr val="FFEA18"/>
          </a:solidFill>
          <a:ln w="38100">
            <a:solidFill>
              <a:srgbClr val="CC0000"/>
            </a:solidFill>
            <a:miter lim="800000"/>
            <a:headEnd/>
            <a:tailEnd/>
          </a:ln>
        </p:spPr>
        <p:txBody>
          <a:bodyPr wrap="none" lIns="0" tIns="0" rIns="0" bIns="0" anchor="ctr"/>
          <a:lstStyle/>
          <a:p>
            <a:pPr eaLnBrk="1" hangingPunct="1">
              <a:spcBef>
                <a:spcPts val="1400"/>
              </a:spcBef>
            </a:pPr>
            <a:r>
              <a:rPr lang="en-US" sz="1800" b="1" i="1" dirty="0">
                <a:solidFill>
                  <a:srgbClr val="0F116A"/>
                </a:solidFill>
                <a:latin typeface="Comic Sans MS" charset="0"/>
              </a:rPr>
              <a:t>Both in space and time, </a:t>
            </a:r>
            <a:br>
              <a:rPr lang="en-US" sz="1800" b="1" i="1" dirty="0">
                <a:solidFill>
                  <a:srgbClr val="0F116A"/>
                </a:solidFill>
                <a:latin typeface="Comic Sans MS" charset="0"/>
              </a:rPr>
            </a:br>
            <a:r>
              <a:rPr lang="en-US" sz="1800" b="1" i="1" dirty="0">
                <a:solidFill>
                  <a:srgbClr val="0F116A"/>
                </a:solidFill>
                <a:latin typeface="Comic Sans MS" charset="0"/>
              </a:rPr>
              <a:t>we seem to be brought </a:t>
            </a:r>
            <a:br>
              <a:rPr lang="en-US" sz="1800" b="1" i="1" dirty="0">
                <a:solidFill>
                  <a:srgbClr val="0F116A"/>
                </a:solidFill>
                <a:latin typeface="Comic Sans MS" charset="0"/>
              </a:rPr>
            </a:br>
            <a:r>
              <a:rPr lang="en-US" sz="1800" b="1" i="1" dirty="0">
                <a:solidFill>
                  <a:srgbClr val="0F116A"/>
                </a:solidFill>
                <a:latin typeface="Comic Sans MS" charset="0"/>
              </a:rPr>
              <a:t>somewhat near to that great fact</a:t>
            </a:r>
            <a:br>
              <a:rPr lang="en-US" sz="1800" b="1" i="1" dirty="0">
                <a:solidFill>
                  <a:srgbClr val="0F116A"/>
                </a:solidFill>
                <a:latin typeface="Comic Sans MS" charset="0"/>
              </a:rPr>
            </a:br>
            <a:r>
              <a:rPr lang="en-US" sz="1800" b="1" i="1" dirty="0">
                <a:solidFill>
                  <a:srgbClr val="0F116A"/>
                </a:solidFill>
                <a:latin typeface="Comic Sans MS" charset="0"/>
              </a:rPr>
              <a:t>—</a:t>
            </a:r>
            <a:r>
              <a:rPr lang="en-US" sz="1800" b="1" i="1" dirty="0">
                <a:solidFill>
                  <a:srgbClr val="CC0000"/>
                </a:solidFill>
                <a:latin typeface="Comic Sans MS" charset="0"/>
              </a:rPr>
              <a:t>that</a:t>
            </a:r>
            <a:r>
              <a:rPr lang="en-US" sz="1800" b="1" i="1" dirty="0">
                <a:solidFill>
                  <a:srgbClr val="0F116A"/>
                </a:solidFill>
                <a:latin typeface="Comic Sans MS" charset="0"/>
              </a:rPr>
              <a:t> </a:t>
            </a:r>
            <a:r>
              <a:rPr lang="en-US" sz="1800" b="1" i="1" dirty="0">
                <a:solidFill>
                  <a:srgbClr val="CC0000"/>
                </a:solidFill>
                <a:latin typeface="Comic Sans MS" charset="0"/>
              </a:rPr>
              <a:t>mystery of</a:t>
            </a:r>
            <a:r>
              <a:rPr lang="en-US" sz="1800" b="1" i="1" dirty="0">
                <a:solidFill>
                  <a:srgbClr val="0F116A"/>
                </a:solidFill>
                <a:latin typeface="Comic Sans MS" charset="0"/>
              </a:rPr>
              <a:t> </a:t>
            </a:r>
            <a:r>
              <a:rPr lang="en-US" sz="1800" b="1" i="1" dirty="0">
                <a:solidFill>
                  <a:srgbClr val="CC0000"/>
                </a:solidFill>
                <a:latin typeface="Comic Sans MS" charset="0"/>
              </a:rPr>
              <a:t>mysteries</a:t>
            </a:r>
            <a:r>
              <a:rPr lang="en-US" sz="1800" b="1" i="1" dirty="0">
                <a:solidFill>
                  <a:srgbClr val="0F116A"/>
                </a:solidFill>
                <a:latin typeface="Comic Sans MS" charset="0"/>
              </a:rPr>
              <a:t>—</a:t>
            </a:r>
            <a:r>
              <a:rPr lang="en-US" sz="1800" b="1" i="1" dirty="0">
                <a:solidFill>
                  <a:srgbClr val="CC0000"/>
                </a:solidFill>
                <a:latin typeface="Comic Sans MS" charset="0"/>
              </a:rPr>
              <a:t/>
            </a:r>
            <a:br>
              <a:rPr lang="en-US" sz="1800" b="1" i="1" dirty="0">
                <a:solidFill>
                  <a:srgbClr val="CC0000"/>
                </a:solidFill>
                <a:latin typeface="Comic Sans MS" charset="0"/>
              </a:rPr>
            </a:br>
            <a:r>
              <a:rPr lang="en-US" sz="1800" b="1" i="1" dirty="0">
                <a:solidFill>
                  <a:srgbClr val="0F116A"/>
                </a:solidFill>
                <a:latin typeface="Comic Sans MS" charset="0"/>
              </a:rPr>
              <a:t>the first appearance of </a:t>
            </a:r>
            <a:br>
              <a:rPr lang="en-US" sz="1800" b="1" i="1" dirty="0">
                <a:solidFill>
                  <a:srgbClr val="0F116A"/>
                </a:solidFill>
                <a:latin typeface="Comic Sans MS" charset="0"/>
              </a:rPr>
            </a:br>
            <a:r>
              <a:rPr lang="en-US" sz="1800" b="1" i="1" dirty="0">
                <a:solidFill>
                  <a:srgbClr val="0F116A"/>
                </a:solidFill>
                <a:latin typeface="Comic Sans MS" charset="0"/>
              </a:rPr>
              <a:t>new beings on this Earth</a:t>
            </a:r>
            <a:r>
              <a:rPr lang="en-US" sz="1800" b="1" dirty="0">
                <a:solidFill>
                  <a:srgbClr val="0F116A"/>
                </a:solidFill>
                <a:latin typeface="Comic Sans MS" charset="0"/>
              </a:rPr>
              <a:t>.</a:t>
            </a:r>
          </a:p>
        </p:txBody>
      </p:sp>
      <p:pic>
        <p:nvPicPr>
          <p:cNvPr id="9" name="Picture 4"/>
          <p:cNvPicPr>
            <a:picLocks noChangeAspect="1" noChangeArrowheads="1"/>
          </p:cNvPicPr>
          <p:nvPr/>
        </p:nvPicPr>
        <p:blipFill>
          <a:blip r:embed="rId5"/>
          <a:srcRect/>
          <a:stretch>
            <a:fillRect/>
          </a:stretch>
        </p:blipFill>
        <p:spPr bwMode="auto">
          <a:xfrm>
            <a:off x="5246688" y="3281255"/>
            <a:ext cx="3558661" cy="2844908"/>
          </a:xfrm>
          <a:prstGeom prst="rect">
            <a:avLst/>
          </a:prstGeom>
          <a:noFill/>
          <a:ln w="9525">
            <a:solidFill>
              <a:srgbClr val="660000"/>
            </a:solidFill>
            <a:miter lim="800000"/>
            <a:headEnd/>
            <a:tailEnd/>
          </a:ln>
          <a:effectLst>
            <a:outerShdw blurRad="63500" dist="35921" dir="2700000" algn="ctr" rotWithShape="0">
              <a:srgbClr val="41552A"/>
            </a:outerShdw>
          </a:effectLst>
        </p:spPr>
      </p:pic>
    </p:spTree>
    <p:extLst>
      <p:ext uri="{BB962C8B-B14F-4D97-AF65-F5344CB8AC3E}">
        <p14:creationId xmlns:p14="http://schemas.microsoft.com/office/powerpoint/2010/main" val="3736565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Sooo</a:t>
            </a:r>
            <a:r>
              <a:rPr lang="en-US" dirty="0" smtClean="0"/>
              <a:t>... What is a species?</a:t>
            </a:r>
            <a:endParaRPr lang="en-US" dirty="0"/>
          </a:p>
        </p:txBody>
      </p:sp>
      <p:sp>
        <p:nvSpPr>
          <p:cNvPr id="3" name="Content Placeholder 2"/>
          <p:cNvSpPr>
            <a:spLocks noGrp="1"/>
          </p:cNvSpPr>
          <p:nvPr>
            <p:ph idx="1"/>
          </p:nvPr>
        </p:nvSpPr>
        <p:spPr/>
        <p:txBody>
          <a:bodyPr/>
          <a:lstStyle/>
          <a:p>
            <a:r>
              <a:rPr lang="en-US" b="1" u="sng" dirty="0" smtClean="0"/>
              <a:t>Species</a:t>
            </a:r>
            <a:r>
              <a:rPr lang="en-US" dirty="0" smtClean="0"/>
              <a:t> – population whose member can interbreed and produce </a:t>
            </a:r>
            <a:r>
              <a:rPr lang="en-US" i="1" dirty="0" smtClean="0"/>
              <a:t>fertile offspring</a:t>
            </a:r>
            <a:endParaRPr lang="en-US" b="1" u="sng" dirty="0"/>
          </a:p>
        </p:txBody>
      </p:sp>
      <p:pic>
        <p:nvPicPr>
          <p:cNvPr id="5" name="Picture 2"/>
          <p:cNvPicPr>
            <a:picLocks noChangeAspect="1" noChangeArrowheads="1"/>
          </p:cNvPicPr>
          <p:nvPr/>
        </p:nvPicPr>
        <p:blipFill>
          <a:blip r:embed="rId3"/>
          <a:srcRect/>
          <a:stretch>
            <a:fillRect/>
          </a:stretch>
        </p:blipFill>
        <p:spPr bwMode="auto">
          <a:xfrm>
            <a:off x="291860" y="2943167"/>
            <a:ext cx="4038600" cy="3346450"/>
          </a:xfrm>
          <a:prstGeom prst="rect">
            <a:avLst/>
          </a:prstGeom>
          <a:noFill/>
          <a:effectLst>
            <a:outerShdw blurRad="63500" dist="38099" dir="2700000" algn="ctr" rotWithShape="0">
              <a:srgbClr val="000000">
                <a:alpha val="74998"/>
              </a:srgbClr>
            </a:outerShdw>
          </a:effectLst>
        </p:spPr>
      </p:pic>
      <p:pic>
        <p:nvPicPr>
          <p:cNvPr id="6" name="Picture 9" descr="24-02a-SpeciesSimilarity"/>
          <p:cNvPicPr>
            <a:picLocks noChangeAspect="1" noChangeArrowheads="1"/>
          </p:cNvPicPr>
          <p:nvPr/>
        </p:nvPicPr>
        <p:blipFill>
          <a:blip r:embed="rId4"/>
          <a:srcRect l="4736" r="4736"/>
          <a:stretch>
            <a:fillRect/>
          </a:stretch>
        </p:blipFill>
        <p:spPr bwMode="auto">
          <a:xfrm>
            <a:off x="4424057" y="3900430"/>
            <a:ext cx="4632325" cy="238918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 name="Rectangle 13"/>
          <p:cNvSpPr>
            <a:spLocks noChangeArrowheads="1"/>
          </p:cNvSpPr>
          <p:nvPr/>
        </p:nvSpPr>
        <p:spPr bwMode="auto">
          <a:xfrm>
            <a:off x="4439358" y="2943167"/>
            <a:ext cx="4643438" cy="915988"/>
          </a:xfrm>
          <a:prstGeom prst="rect">
            <a:avLst/>
          </a:prstGeom>
          <a:solidFill>
            <a:srgbClr val="FFCC18"/>
          </a:solidFill>
          <a:ln w="9525">
            <a:noFill/>
            <a:miter lim="800000"/>
            <a:headEnd/>
            <a:tailEnd/>
          </a:ln>
          <a:effectLst>
            <a:outerShdw blurRad="63500" dist="25399" dir="2700000" algn="ctr" rotWithShape="0">
              <a:srgbClr val="090909">
                <a:alpha val="67000"/>
              </a:srgbClr>
            </a:outerShdw>
          </a:effectLst>
        </p:spPr>
        <p:txBody>
          <a:bodyPr>
            <a:spAutoFit/>
          </a:bodyPr>
          <a:lstStyle/>
          <a:p>
            <a:pPr>
              <a:lnSpc>
                <a:spcPct val="90000"/>
              </a:lnSpc>
              <a:defRPr/>
            </a:pPr>
            <a:r>
              <a:rPr lang="en-US" sz="2000" b="1" dirty="0">
                <a:solidFill>
                  <a:schemeClr val="tx2"/>
                </a:solidFill>
                <a:latin typeface="Arial" pitchFamily="-112" charset="0"/>
                <a:ea typeface="+mn-ea"/>
                <a:cs typeface="+mn-cs"/>
                <a:sym typeface="Symbol" pitchFamily="-112" charset="2"/>
              </a:rPr>
              <a:t>Distinct species:</a:t>
            </a:r>
            <a:br>
              <a:rPr lang="en-US" sz="2000" b="1" dirty="0">
                <a:solidFill>
                  <a:schemeClr val="tx2"/>
                </a:solidFill>
                <a:latin typeface="Arial" pitchFamily="-112" charset="0"/>
                <a:ea typeface="+mn-ea"/>
                <a:cs typeface="+mn-cs"/>
                <a:sym typeface="Symbol" pitchFamily="-112" charset="2"/>
              </a:rPr>
            </a:br>
            <a:r>
              <a:rPr lang="en-US" sz="2000" b="1" dirty="0">
                <a:solidFill>
                  <a:schemeClr val="tx2"/>
                </a:solidFill>
                <a:latin typeface="Arial" pitchFamily="-112" charset="0"/>
                <a:ea typeface="+mn-ea"/>
                <a:cs typeface="+mn-cs"/>
                <a:sym typeface="Symbol" pitchFamily="-112" charset="2"/>
              </a:rPr>
              <a:t>songs &amp; behaviors are different enough to prevent interbreeding</a:t>
            </a:r>
          </a:p>
        </p:txBody>
      </p:sp>
    </p:spTree>
    <p:extLst>
      <p:ext uri="{BB962C8B-B14F-4D97-AF65-F5344CB8AC3E}">
        <p14:creationId xmlns:p14="http://schemas.microsoft.com/office/powerpoint/2010/main" val="20755915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Why do New Species Form?</a:t>
            </a:r>
            <a:endParaRPr lang="en-US" dirty="0"/>
          </a:p>
        </p:txBody>
      </p:sp>
      <p:sp>
        <p:nvSpPr>
          <p:cNvPr id="3" name="Content Placeholder 2"/>
          <p:cNvSpPr>
            <a:spLocks noGrp="1"/>
          </p:cNvSpPr>
          <p:nvPr>
            <p:ph idx="1"/>
          </p:nvPr>
        </p:nvSpPr>
        <p:spPr/>
        <p:txBody>
          <a:bodyPr/>
          <a:lstStyle/>
          <a:p>
            <a:r>
              <a:rPr lang="en-US" dirty="0" smtClean="0"/>
              <a:t>Species are created by a series of evolutionary processes</a:t>
            </a:r>
          </a:p>
          <a:p>
            <a:pPr lvl="1"/>
            <a:r>
              <a:rPr lang="en-US" dirty="0" smtClean="0"/>
              <a:t>Populations become </a:t>
            </a:r>
            <a:r>
              <a:rPr lang="en-US" b="1" dirty="0" smtClean="0">
                <a:solidFill>
                  <a:srgbClr val="790A14"/>
                </a:solidFill>
              </a:rPr>
              <a:t>isolated</a:t>
            </a:r>
            <a:r>
              <a:rPr lang="en-US" dirty="0" smtClean="0"/>
              <a:t>, allowing them to </a:t>
            </a:r>
            <a:r>
              <a:rPr lang="en-US" b="1" dirty="0" smtClean="0">
                <a:solidFill>
                  <a:schemeClr val="accent2"/>
                </a:solidFill>
              </a:rPr>
              <a:t>evolve independently</a:t>
            </a:r>
          </a:p>
          <a:p>
            <a:pPr lvl="2"/>
            <a:r>
              <a:rPr lang="en-US" dirty="0" smtClean="0"/>
              <a:t>Geographically isolated</a:t>
            </a:r>
          </a:p>
          <a:p>
            <a:pPr lvl="2"/>
            <a:r>
              <a:rPr lang="en-US" dirty="0" smtClean="0"/>
              <a:t>Reproductively isolated</a:t>
            </a:r>
            <a:endParaRPr lang="en-US" dirty="0"/>
          </a:p>
        </p:txBody>
      </p:sp>
      <p:pic>
        <p:nvPicPr>
          <p:cNvPr id="4" name="Picture 7" descr="24_06AlloSpeciaGCanyon-U"/>
          <p:cNvPicPr>
            <a:picLocks noChangeAspect="1" noChangeArrowheads="1"/>
          </p:cNvPicPr>
          <p:nvPr/>
        </p:nvPicPr>
        <p:blipFill rotWithShape="1">
          <a:blip r:embed="rId2">
            <a:extLst>
              <a:ext uri="{28A0092B-C50C-407E-A947-70E740481C1C}">
                <a14:useLocalDpi xmlns:a14="http://schemas.microsoft.com/office/drawing/2010/main" val="0"/>
              </a:ext>
            </a:extLst>
          </a:blip>
          <a:srcRect t="7090" b="6851"/>
          <a:stretch/>
        </p:blipFill>
        <p:spPr bwMode="auto">
          <a:xfrm>
            <a:off x="304800" y="4268560"/>
            <a:ext cx="8548688" cy="238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6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854" y="1736042"/>
            <a:ext cx="48641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418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Speciation cont’d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64" y="18288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45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21647"/>
            <a:ext cx="7272339" cy="1339009"/>
          </a:xfrm>
        </p:spPr>
        <p:txBody>
          <a:bodyPr/>
          <a:lstStyle/>
          <a:p>
            <a:r>
              <a:rPr lang="en-US" dirty="0" smtClean="0"/>
              <a:t>Speciation cont’d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5739" y="1250989"/>
            <a:ext cx="4114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583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4_07-AlloSpeciaFrog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00025"/>
            <a:ext cx="84137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
          <p:cNvSpPr txBox="1">
            <a:spLocks noChangeArrowheads="1"/>
          </p:cNvSpPr>
          <p:nvPr/>
        </p:nvSpPr>
        <p:spPr bwMode="auto">
          <a:xfrm>
            <a:off x="5635625" y="508000"/>
            <a:ext cx="18573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err="1"/>
              <a:t>Mantellinae</a:t>
            </a:r>
            <a:endParaRPr kumimoji="0" lang="en-US" sz="1600" b="1" dirty="0"/>
          </a:p>
          <a:p>
            <a:pPr>
              <a:lnSpc>
                <a:spcPct val="90000"/>
              </a:lnSpc>
            </a:pPr>
            <a:r>
              <a:rPr kumimoji="0" lang="en-US" sz="1600" b="1" dirty="0"/>
              <a:t>(Madagascar only):</a:t>
            </a:r>
          </a:p>
          <a:p>
            <a:pPr>
              <a:lnSpc>
                <a:spcPct val="90000"/>
              </a:lnSpc>
            </a:pPr>
            <a:r>
              <a:rPr kumimoji="0" lang="en-US" sz="1600" b="1" dirty="0"/>
              <a:t>100 species</a:t>
            </a:r>
            <a:endParaRPr kumimoji="0" lang="en-US" sz="1600" b="1" dirty="0">
              <a:solidFill>
                <a:schemeClr val="bg1"/>
              </a:solidFill>
            </a:endParaRPr>
          </a:p>
        </p:txBody>
      </p:sp>
      <p:sp>
        <p:nvSpPr>
          <p:cNvPr id="6" name="Text Box 16"/>
          <p:cNvSpPr txBox="1">
            <a:spLocks noChangeArrowheads="1"/>
          </p:cNvSpPr>
          <p:nvPr/>
        </p:nvSpPr>
        <p:spPr bwMode="auto">
          <a:xfrm>
            <a:off x="5629275" y="1593850"/>
            <a:ext cx="17811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err="1"/>
              <a:t>Rhacophorinae</a:t>
            </a:r>
            <a:endParaRPr kumimoji="0" lang="en-US" sz="1600" b="1" dirty="0"/>
          </a:p>
          <a:p>
            <a:pPr>
              <a:lnSpc>
                <a:spcPct val="90000"/>
              </a:lnSpc>
            </a:pPr>
            <a:r>
              <a:rPr kumimoji="0" lang="en-US" sz="1600" b="1" dirty="0"/>
              <a:t>(India/Southeast</a:t>
            </a:r>
          </a:p>
          <a:p>
            <a:pPr>
              <a:lnSpc>
                <a:spcPct val="90000"/>
              </a:lnSpc>
            </a:pPr>
            <a:r>
              <a:rPr kumimoji="0" lang="en-US" sz="1600" b="1" dirty="0"/>
              <a:t>Asia): 310 species</a:t>
            </a:r>
            <a:endParaRPr kumimoji="0" lang="en-US" sz="1600" b="1" dirty="0">
              <a:solidFill>
                <a:schemeClr val="bg1"/>
              </a:solidFill>
            </a:endParaRPr>
          </a:p>
        </p:txBody>
      </p:sp>
      <p:sp>
        <p:nvSpPr>
          <p:cNvPr id="7" name="Text Box 17"/>
          <p:cNvSpPr txBox="1">
            <a:spLocks noChangeArrowheads="1"/>
          </p:cNvSpPr>
          <p:nvPr/>
        </p:nvSpPr>
        <p:spPr bwMode="auto">
          <a:xfrm>
            <a:off x="5635625" y="2673350"/>
            <a:ext cx="16160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Other Indian/</a:t>
            </a:r>
          </a:p>
          <a:p>
            <a:r>
              <a:rPr kumimoji="0" lang="en-US" sz="1600" b="1" dirty="0"/>
              <a:t>Southeast Asian</a:t>
            </a:r>
          </a:p>
          <a:p>
            <a:pPr>
              <a:lnSpc>
                <a:spcPct val="90000"/>
              </a:lnSpc>
            </a:pPr>
            <a:r>
              <a:rPr kumimoji="0" lang="en-US" sz="1600" b="1" dirty="0"/>
              <a:t>frogs</a:t>
            </a:r>
            <a:endParaRPr kumimoji="0" lang="en-US" sz="1600" b="1" dirty="0">
              <a:solidFill>
                <a:schemeClr val="bg1"/>
              </a:solidFill>
            </a:endParaRPr>
          </a:p>
        </p:txBody>
      </p:sp>
      <p:sp>
        <p:nvSpPr>
          <p:cNvPr id="8" name="Text Box 18"/>
          <p:cNvSpPr txBox="1">
            <a:spLocks noChangeArrowheads="1"/>
          </p:cNvSpPr>
          <p:nvPr/>
        </p:nvSpPr>
        <p:spPr bwMode="auto">
          <a:xfrm>
            <a:off x="1660525" y="4397375"/>
            <a:ext cx="26701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Millions of years ago (</a:t>
            </a:r>
            <a:r>
              <a:rPr kumimoji="0" lang="en-US" sz="1600" b="1" dirty="0" err="1"/>
              <a:t>mya</a:t>
            </a:r>
            <a:r>
              <a:rPr kumimoji="0" lang="en-US" sz="1600" b="1" dirty="0"/>
              <a:t>)</a:t>
            </a:r>
            <a:endParaRPr kumimoji="0" lang="en-US" sz="1600" b="1" dirty="0">
              <a:solidFill>
                <a:schemeClr val="bg1"/>
              </a:solidFill>
            </a:endParaRPr>
          </a:p>
        </p:txBody>
      </p:sp>
      <p:sp>
        <p:nvSpPr>
          <p:cNvPr id="9" name="Text Box 31"/>
          <p:cNvSpPr txBox="1">
            <a:spLocks noChangeArrowheads="1"/>
          </p:cNvSpPr>
          <p:nvPr/>
        </p:nvSpPr>
        <p:spPr bwMode="auto">
          <a:xfrm>
            <a:off x="1349375" y="6357938"/>
            <a:ext cx="7096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88 </a:t>
            </a:r>
            <a:r>
              <a:rPr kumimoji="0" lang="en-US" sz="1600" b="1" dirty="0" err="1"/>
              <a:t>mya</a:t>
            </a:r>
            <a:endParaRPr kumimoji="0" lang="en-US" sz="1600" b="1" dirty="0"/>
          </a:p>
        </p:txBody>
      </p:sp>
      <p:sp>
        <p:nvSpPr>
          <p:cNvPr id="10" name="Text Box 32"/>
          <p:cNvSpPr txBox="1">
            <a:spLocks noChangeArrowheads="1"/>
          </p:cNvSpPr>
          <p:nvPr/>
        </p:nvSpPr>
        <p:spPr bwMode="auto">
          <a:xfrm>
            <a:off x="3589338" y="6357938"/>
            <a:ext cx="709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65 </a:t>
            </a:r>
            <a:r>
              <a:rPr kumimoji="0" lang="en-US" sz="1600" b="1" dirty="0" err="1"/>
              <a:t>mya</a:t>
            </a:r>
            <a:endParaRPr kumimoji="0" lang="en-US" sz="1600" b="1" dirty="0"/>
          </a:p>
        </p:txBody>
      </p:sp>
      <p:sp>
        <p:nvSpPr>
          <p:cNvPr id="11" name="Text Box 33"/>
          <p:cNvSpPr txBox="1">
            <a:spLocks noChangeArrowheads="1"/>
          </p:cNvSpPr>
          <p:nvPr/>
        </p:nvSpPr>
        <p:spPr bwMode="auto">
          <a:xfrm>
            <a:off x="5830888" y="6356350"/>
            <a:ext cx="7096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56 </a:t>
            </a:r>
            <a:r>
              <a:rPr kumimoji="0" lang="en-US" sz="1600" b="1" dirty="0" err="1"/>
              <a:t>mya</a:t>
            </a:r>
            <a:endParaRPr kumimoji="0" lang="en-US" sz="1600" b="1" dirty="0"/>
          </a:p>
        </p:txBody>
      </p:sp>
      <p:sp>
        <p:nvSpPr>
          <p:cNvPr id="13" name="Text Box 34"/>
          <p:cNvSpPr txBox="1">
            <a:spLocks noChangeArrowheads="1"/>
          </p:cNvSpPr>
          <p:nvPr/>
        </p:nvSpPr>
        <p:spPr bwMode="auto">
          <a:xfrm>
            <a:off x="7575550" y="4951413"/>
            <a:ext cx="47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India</a:t>
            </a:r>
          </a:p>
        </p:txBody>
      </p:sp>
      <p:sp>
        <p:nvSpPr>
          <p:cNvPr id="15" name="Text Box 36"/>
          <p:cNvSpPr txBox="1">
            <a:spLocks noChangeArrowheads="1"/>
          </p:cNvSpPr>
          <p:nvPr/>
        </p:nvSpPr>
        <p:spPr bwMode="auto">
          <a:xfrm>
            <a:off x="7577138" y="5907088"/>
            <a:ext cx="11890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Madagascar</a:t>
            </a:r>
          </a:p>
        </p:txBody>
      </p:sp>
      <p:sp>
        <p:nvSpPr>
          <p:cNvPr id="16" name="Line 37"/>
          <p:cNvSpPr>
            <a:spLocks noChangeShapeType="1"/>
          </p:cNvSpPr>
          <p:nvPr/>
        </p:nvSpPr>
        <p:spPr bwMode="auto">
          <a:xfrm>
            <a:off x="6172200" y="603726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35"/>
          <p:cNvSpPr>
            <a:spLocks noChangeShapeType="1"/>
          </p:cNvSpPr>
          <p:nvPr/>
        </p:nvSpPr>
        <p:spPr bwMode="auto">
          <a:xfrm flipV="1">
            <a:off x="6748463" y="5080000"/>
            <a:ext cx="803275" cy="317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25"/>
          <p:cNvSpPr txBox="1">
            <a:spLocks noChangeArrowheads="1"/>
          </p:cNvSpPr>
          <p:nvPr/>
        </p:nvSpPr>
        <p:spPr bwMode="auto">
          <a:xfrm>
            <a:off x="679450" y="3889375"/>
            <a:ext cx="369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100</a:t>
            </a:r>
          </a:p>
        </p:txBody>
      </p:sp>
      <p:sp>
        <p:nvSpPr>
          <p:cNvPr id="19" name="Text Box 26"/>
          <p:cNvSpPr txBox="1">
            <a:spLocks noChangeArrowheads="1"/>
          </p:cNvSpPr>
          <p:nvPr/>
        </p:nvSpPr>
        <p:spPr bwMode="auto">
          <a:xfrm>
            <a:off x="1654175" y="3897313"/>
            <a:ext cx="2397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80</a:t>
            </a:r>
          </a:p>
        </p:txBody>
      </p:sp>
      <p:sp>
        <p:nvSpPr>
          <p:cNvPr id="20" name="Text Box 27"/>
          <p:cNvSpPr txBox="1">
            <a:spLocks noChangeArrowheads="1"/>
          </p:cNvSpPr>
          <p:nvPr/>
        </p:nvSpPr>
        <p:spPr bwMode="auto">
          <a:xfrm>
            <a:off x="2590800" y="3895725"/>
            <a:ext cx="2397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60</a:t>
            </a:r>
          </a:p>
        </p:txBody>
      </p:sp>
      <p:sp>
        <p:nvSpPr>
          <p:cNvPr id="21" name="Text Box 28"/>
          <p:cNvSpPr txBox="1">
            <a:spLocks noChangeArrowheads="1"/>
          </p:cNvSpPr>
          <p:nvPr/>
        </p:nvSpPr>
        <p:spPr bwMode="auto">
          <a:xfrm>
            <a:off x="3548063" y="3897313"/>
            <a:ext cx="2397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40</a:t>
            </a:r>
          </a:p>
        </p:txBody>
      </p:sp>
      <p:sp>
        <p:nvSpPr>
          <p:cNvPr id="22" name="Text Box 29"/>
          <p:cNvSpPr txBox="1">
            <a:spLocks noChangeArrowheads="1"/>
          </p:cNvSpPr>
          <p:nvPr/>
        </p:nvSpPr>
        <p:spPr bwMode="auto">
          <a:xfrm>
            <a:off x="4473575" y="3895725"/>
            <a:ext cx="2397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a:t>20</a:t>
            </a:r>
          </a:p>
        </p:txBody>
      </p:sp>
      <p:sp>
        <p:nvSpPr>
          <p:cNvPr id="23" name="Text Box 30"/>
          <p:cNvSpPr txBox="1">
            <a:spLocks noChangeArrowheads="1"/>
          </p:cNvSpPr>
          <p:nvPr/>
        </p:nvSpPr>
        <p:spPr bwMode="auto">
          <a:xfrm>
            <a:off x="5468938" y="3902075"/>
            <a:ext cx="125412"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600" b="1" dirty="0" smtClean="0"/>
              <a:t>0</a:t>
            </a:r>
            <a:endParaRPr kumimoji="0" lang="en-US" sz="1600" b="1" dirty="0"/>
          </a:p>
        </p:txBody>
      </p:sp>
      <p:sp>
        <p:nvSpPr>
          <p:cNvPr id="24" name="Text Box 19"/>
          <p:cNvSpPr txBox="1">
            <a:spLocks noChangeArrowheads="1"/>
          </p:cNvSpPr>
          <p:nvPr/>
        </p:nvSpPr>
        <p:spPr bwMode="auto">
          <a:xfrm>
            <a:off x="1416050" y="4160838"/>
            <a:ext cx="952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r>
              <a:rPr kumimoji="0" lang="en-US" sz="1400" b="1" dirty="0">
                <a:solidFill>
                  <a:schemeClr val="bg1"/>
                </a:solidFill>
              </a:rPr>
              <a:t>1</a:t>
            </a:r>
          </a:p>
        </p:txBody>
      </p:sp>
    </p:spTree>
    <p:extLst>
      <p:ext uri="{BB962C8B-B14F-4D97-AF65-F5344CB8AC3E}">
        <p14:creationId xmlns:p14="http://schemas.microsoft.com/office/powerpoint/2010/main" val="27332404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“Family” Trees</a:t>
            </a:r>
            <a:endParaRPr lang="en-US" dirty="0"/>
          </a:p>
        </p:txBody>
      </p:sp>
      <p:sp>
        <p:nvSpPr>
          <p:cNvPr id="3" name="Content Placeholder 2"/>
          <p:cNvSpPr>
            <a:spLocks noGrp="1"/>
          </p:cNvSpPr>
          <p:nvPr>
            <p:ph idx="1"/>
          </p:nvPr>
        </p:nvSpPr>
        <p:spPr>
          <a:xfrm>
            <a:off x="1089025" y="1801906"/>
            <a:ext cx="3101975" cy="4324257"/>
          </a:xfrm>
        </p:spPr>
        <p:txBody>
          <a:bodyPr/>
          <a:lstStyle/>
          <a:p>
            <a:r>
              <a:rPr lang="en-US" dirty="0" smtClean="0"/>
              <a:t>Closely related species share the same line of descent until their split from a common ancestor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72440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54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“Family” Trees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73723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620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per C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496" y="737927"/>
            <a:ext cx="7248971" cy="5436728"/>
          </a:xfrm>
          <a:prstGeom prst="rect">
            <a:avLst/>
          </a:prstGeom>
        </p:spPr>
      </p:pic>
    </p:spTree>
    <p:extLst>
      <p:ext uri="{BB962C8B-B14F-4D97-AF65-F5344CB8AC3E}">
        <p14:creationId xmlns:p14="http://schemas.microsoft.com/office/powerpoint/2010/main" val="1074567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379053"/>
            <a:ext cx="7571096" cy="4324257"/>
          </a:xfrm>
        </p:spPr>
        <p:txBody>
          <a:bodyPr/>
          <a:lstStyle/>
          <a:p>
            <a:r>
              <a:rPr lang="en-US" dirty="0" smtClean="0"/>
              <a:t>When new species are formed, they share some characteristics with their ancestors and with other organisms that have the same ancestor</a:t>
            </a:r>
          </a:p>
          <a:p>
            <a:r>
              <a:rPr lang="en-US" dirty="0" smtClean="0"/>
              <a:t>We use </a:t>
            </a:r>
            <a:r>
              <a:rPr lang="en-US" b="1" u="sng" dirty="0" smtClean="0">
                <a:solidFill>
                  <a:srgbClr val="790A14"/>
                </a:solidFill>
              </a:rPr>
              <a:t>phylogenic trees </a:t>
            </a:r>
            <a:r>
              <a:rPr lang="en-US" dirty="0" smtClean="0"/>
              <a:t>to show patterns of descent</a:t>
            </a:r>
            <a:endParaRPr lang="en-US" dirty="0"/>
          </a:p>
        </p:txBody>
      </p:sp>
      <p:pic>
        <p:nvPicPr>
          <p:cNvPr id="4" name="Picture 3" descr="Screen Shot 2015-03-18 at 12.55.16 PM.png"/>
          <p:cNvPicPr>
            <a:picLocks noChangeAspect="1"/>
          </p:cNvPicPr>
          <p:nvPr/>
        </p:nvPicPr>
        <p:blipFill rotWithShape="1">
          <a:blip r:embed="rId2">
            <a:extLst>
              <a:ext uri="{28A0092B-C50C-407E-A947-70E740481C1C}">
                <a14:useLocalDpi xmlns:a14="http://schemas.microsoft.com/office/drawing/2010/main" val="0"/>
              </a:ext>
            </a:extLst>
          </a:blip>
          <a:srcRect l="1250" r="1250" b="8022"/>
          <a:stretch/>
        </p:blipFill>
        <p:spPr bwMode="auto">
          <a:xfrm>
            <a:off x="626415" y="2353914"/>
            <a:ext cx="8202011" cy="450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453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167544"/>
            <a:ext cx="7272339" cy="1339009"/>
          </a:xfrm>
        </p:spPr>
        <p:txBody>
          <a:bodyPr/>
          <a:lstStyle/>
          <a:p>
            <a:r>
              <a:rPr lang="en-US" dirty="0" smtClean="0"/>
              <a:t>Homologous Structures</a:t>
            </a:r>
            <a:endParaRPr lang="en-US" dirty="0"/>
          </a:p>
        </p:txBody>
      </p:sp>
      <p:sp>
        <p:nvSpPr>
          <p:cNvPr id="3" name="Content Placeholder 2"/>
          <p:cNvSpPr>
            <a:spLocks noGrp="1"/>
          </p:cNvSpPr>
          <p:nvPr>
            <p:ph sz="half" idx="1"/>
          </p:nvPr>
        </p:nvSpPr>
        <p:spPr>
          <a:xfrm>
            <a:off x="1089024" y="1372429"/>
            <a:ext cx="3429000" cy="4310063"/>
          </a:xfrm>
        </p:spPr>
        <p:txBody>
          <a:bodyPr/>
          <a:lstStyle/>
          <a:p>
            <a:r>
              <a:rPr lang="en-US" dirty="0" smtClean="0"/>
              <a:t>Similar structures</a:t>
            </a:r>
          </a:p>
          <a:p>
            <a:r>
              <a:rPr lang="en-US" dirty="0" smtClean="0"/>
              <a:t>Similar development</a:t>
            </a:r>
          </a:p>
          <a:p>
            <a:endParaRPr lang="en-US" dirty="0"/>
          </a:p>
        </p:txBody>
      </p:sp>
      <p:sp>
        <p:nvSpPr>
          <p:cNvPr id="4" name="Content Placeholder 3"/>
          <p:cNvSpPr>
            <a:spLocks noGrp="1"/>
          </p:cNvSpPr>
          <p:nvPr>
            <p:ph sz="half" idx="2"/>
          </p:nvPr>
        </p:nvSpPr>
        <p:spPr>
          <a:xfrm>
            <a:off x="4932363" y="1341831"/>
            <a:ext cx="3429000" cy="4310063"/>
          </a:xfrm>
        </p:spPr>
        <p:txBody>
          <a:bodyPr/>
          <a:lstStyle/>
          <a:p>
            <a:r>
              <a:rPr lang="en-US" dirty="0" smtClean="0"/>
              <a:t>Different functions</a:t>
            </a:r>
          </a:p>
          <a:p>
            <a:r>
              <a:rPr lang="en-US" dirty="0" smtClean="0"/>
              <a:t>Evidence of close evolutionary relationship</a:t>
            </a:r>
            <a:br>
              <a:rPr lang="en-US" dirty="0" smtClean="0"/>
            </a:br>
            <a:r>
              <a:rPr lang="en-US" dirty="0" smtClean="0"/>
              <a:t>(</a:t>
            </a:r>
            <a:r>
              <a:rPr lang="en-US" u="sng" dirty="0" smtClean="0"/>
              <a:t>recent</a:t>
            </a:r>
            <a:r>
              <a:rPr lang="en-US" dirty="0" smtClean="0"/>
              <a:t> common ancestor)</a:t>
            </a:r>
            <a:endParaRPr lang="en-US" dirty="0"/>
          </a:p>
        </p:txBody>
      </p:sp>
      <p:sp>
        <p:nvSpPr>
          <p:cNvPr id="5" name="TextBox 4"/>
          <p:cNvSpPr txBox="1"/>
          <p:nvPr/>
        </p:nvSpPr>
        <p:spPr>
          <a:xfrm>
            <a:off x="7206566" y="6410490"/>
            <a:ext cx="184666" cy="369332"/>
          </a:xfrm>
          <a:prstGeom prst="rect">
            <a:avLst/>
          </a:prstGeom>
          <a:noFill/>
        </p:spPr>
        <p:txBody>
          <a:bodyPr wrap="none" rtlCol="0">
            <a:spAutoFit/>
          </a:bodyPr>
          <a:lstStyle/>
          <a:p>
            <a:endParaRPr lang="en-US" dirty="0"/>
          </a:p>
        </p:txBody>
      </p:sp>
      <p:grpSp>
        <p:nvGrpSpPr>
          <p:cNvPr id="6" name="Group 11"/>
          <p:cNvGrpSpPr>
            <a:grpSpLocks/>
          </p:cNvGrpSpPr>
          <p:nvPr/>
        </p:nvGrpSpPr>
        <p:grpSpPr bwMode="auto">
          <a:xfrm>
            <a:off x="304800" y="2952750"/>
            <a:ext cx="8548688" cy="3905250"/>
            <a:chOff x="327025" y="2178050"/>
            <a:chExt cx="8548687" cy="3905250"/>
          </a:xfrm>
        </p:grpSpPr>
        <p:grpSp>
          <p:nvGrpSpPr>
            <p:cNvPr id="7" name="Group 12"/>
            <p:cNvGrpSpPr>
              <a:grpSpLocks/>
            </p:cNvGrpSpPr>
            <p:nvPr/>
          </p:nvGrpSpPr>
          <p:grpSpPr bwMode="auto">
            <a:xfrm>
              <a:off x="327025" y="2178050"/>
              <a:ext cx="8548687" cy="3905250"/>
              <a:chOff x="327025" y="2178050"/>
              <a:chExt cx="8548687" cy="3905250"/>
            </a:xfrm>
          </p:grpSpPr>
          <p:pic>
            <p:nvPicPr>
              <p:cNvPr id="12" name="Picture 2" descr="22_17HomologousForelimbs-U"/>
              <p:cNvPicPr>
                <a:picLocks noChangeAspect="1" noChangeArrowheads="1"/>
              </p:cNvPicPr>
              <p:nvPr/>
            </p:nvPicPr>
            <p:blipFill>
              <a:blip r:embed="rId2">
                <a:extLst>
                  <a:ext uri="{28A0092B-C50C-407E-A947-70E740481C1C}">
                    <a14:useLocalDpi xmlns:a14="http://schemas.microsoft.com/office/drawing/2010/main" val="0"/>
                  </a:ext>
                </a:extLst>
              </a:blip>
              <a:srcRect t="2913" b="7648"/>
              <a:stretch>
                <a:fillRect/>
              </a:stretch>
            </p:blipFill>
            <p:spPr bwMode="auto">
              <a:xfrm>
                <a:off x="327025" y="2184399"/>
                <a:ext cx="8548687" cy="389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349250" y="2178050"/>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Humerus</a:t>
                </a:r>
                <a:endParaRPr kumimoji="0" lang="en-US" sz="1900" b="1" i="1"/>
              </a:p>
            </p:txBody>
          </p:sp>
          <p:sp>
            <p:nvSpPr>
              <p:cNvPr id="14" name="Text Box 5"/>
              <p:cNvSpPr txBox="1">
                <a:spLocks noChangeArrowheads="1"/>
              </p:cNvSpPr>
              <p:nvPr/>
            </p:nvSpPr>
            <p:spPr bwMode="auto">
              <a:xfrm>
                <a:off x="352425" y="2667000"/>
                <a:ext cx="839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Radius</a:t>
                </a:r>
                <a:endParaRPr kumimoji="0" lang="en-US" sz="1900" b="1" i="1"/>
              </a:p>
            </p:txBody>
          </p:sp>
          <p:sp>
            <p:nvSpPr>
              <p:cNvPr id="15" name="Line 6"/>
              <p:cNvSpPr>
                <a:spLocks noChangeShapeType="1"/>
              </p:cNvSpPr>
              <p:nvPr/>
            </p:nvSpPr>
            <p:spPr bwMode="auto">
              <a:xfrm>
                <a:off x="1409700" y="2349500"/>
                <a:ext cx="9874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7"/>
              <p:cNvSpPr>
                <a:spLocks noChangeShapeType="1"/>
              </p:cNvSpPr>
              <p:nvPr/>
            </p:nvSpPr>
            <p:spPr bwMode="auto">
              <a:xfrm>
                <a:off x="1171575" y="2825750"/>
                <a:ext cx="1323975" cy="66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8"/>
              <p:cNvSpPr>
                <a:spLocks noChangeShapeType="1"/>
              </p:cNvSpPr>
              <p:nvPr/>
            </p:nvSpPr>
            <p:spPr bwMode="auto">
              <a:xfrm>
                <a:off x="885825" y="3451225"/>
                <a:ext cx="1647825" cy="304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9"/>
              <p:cNvSpPr txBox="1">
                <a:spLocks noChangeArrowheads="1"/>
              </p:cNvSpPr>
              <p:nvPr/>
            </p:nvSpPr>
            <p:spPr bwMode="auto">
              <a:xfrm>
                <a:off x="349250" y="3282950"/>
                <a:ext cx="5381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Ulna</a:t>
                </a:r>
                <a:endParaRPr kumimoji="0" lang="en-US" sz="1900" b="1" i="1"/>
              </a:p>
            </p:txBody>
          </p:sp>
          <p:sp>
            <p:nvSpPr>
              <p:cNvPr id="19" name="Text Box 10"/>
              <p:cNvSpPr txBox="1">
                <a:spLocks noChangeArrowheads="1"/>
              </p:cNvSpPr>
              <p:nvPr/>
            </p:nvSpPr>
            <p:spPr bwMode="auto">
              <a:xfrm>
                <a:off x="349250" y="3787775"/>
                <a:ext cx="8969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Carpals</a:t>
                </a:r>
                <a:endParaRPr kumimoji="0" lang="en-US" sz="1900" b="1" i="1"/>
              </a:p>
            </p:txBody>
          </p:sp>
          <p:sp>
            <p:nvSpPr>
              <p:cNvPr id="20" name="Text Box 11"/>
              <p:cNvSpPr txBox="1">
                <a:spLocks noChangeArrowheads="1"/>
              </p:cNvSpPr>
              <p:nvPr/>
            </p:nvSpPr>
            <p:spPr bwMode="auto">
              <a:xfrm>
                <a:off x="349250" y="4311650"/>
                <a:ext cx="14112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Metacarpals</a:t>
                </a:r>
                <a:endParaRPr kumimoji="0" lang="en-US" sz="1900" b="1" i="1"/>
              </a:p>
            </p:txBody>
          </p:sp>
          <p:sp>
            <p:nvSpPr>
              <p:cNvPr id="21" name="Text Box 12"/>
              <p:cNvSpPr txBox="1">
                <a:spLocks noChangeArrowheads="1"/>
              </p:cNvSpPr>
              <p:nvPr/>
            </p:nvSpPr>
            <p:spPr bwMode="auto">
              <a:xfrm>
                <a:off x="352425" y="4870450"/>
                <a:ext cx="11985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a:t>Phalanges</a:t>
                </a:r>
                <a:endParaRPr kumimoji="0" lang="en-US" sz="1900" b="1" i="1"/>
              </a:p>
            </p:txBody>
          </p:sp>
          <p:sp>
            <p:nvSpPr>
              <p:cNvPr id="22" name="Line 13"/>
              <p:cNvSpPr>
                <a:spLocks noChangeShapeType="1"/>
              </p:cNvSpPr>
              <p:nvPr/>
            </p:nvSpPr>
            <p:spPr bwMode="auto">
              <a:xfrm flipH="1" flipV="1">
                <a:off x="1250950" y="3946525"/>
                <a:ext cx="993775" cy="4222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4"/>
              <p:cNvSpPr>
                <a:spLocks noChangeShapeType="1"/>
              </p:cNvSpPr>
              <p:nvPr/>
            </p:nvSpPr>
            <p:spPr bwMode="auto">
              <a:xfrm flipH="1" flipV="1">
                <a:off x="1250950" y="3943350"/>
                <a:ext cx="965200" cy="317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5"/>
              <p:cNvSpPr>
                <a:spLocks noChangeShapeType="1"/>
              </p:cNvSpPr>
              <p:nvPr/>
            </p:nvSpPr>
            <p:spPr bwMode="auto">
              <a:xfrm flipV="1">
                <a:off x="1752600" y="4470400"/>
                <a:ext cx="317500" cy="6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6"/>
              <p:cNvSpPr>
                <a:spLocks noChangeShapeType="1"/>
              </p:cNvSpPr>
              <p:nvPr/>
            </p:nvSpPr>
            <p:spPr bwMode="auto">
              <a:xfrm flipH="1" flipV="1">
                <a:off x="1749425" y="4476750"/>
                <a:ext cx="428625" cy="1365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7"/>
              <p:cNvSpPr>
                <a:spLocks noChangeShapeType="1"/>
              </p:cNvSpPr>
              <p:nvPr/>
            </p:nvSpPr>
            <p:spPr bwMode="auto">
              <a:xfrm flipV="1">
                <a:off x="1581150" y="4864100"/>
                <a:ext cx="606425" cy="180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8"/>
              <p:cNvSpPr>
                <a:spLocks noChangeShapeType="1"/>
              </p:cNvSpPr>
              <p:nvPr/>
            </p:nvSpPr>
            <p:spPr bwMode="auto">
              <a:xfrm flipH="1">
                <a:off x="1600200" y="5038725"/>
                <a:ext cx="641350" cy="95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 name="Text Box 19"/>
            <p:cNvSpPr txBox="1">
              <a:spLocks noChangeArrowheads="1"/>
            </p:cNvSpPr>
            <p:nvPr/>
          </p:nvSpPr>
          <p:spPr bwMode="auto">
            <a:xfrm>
              <a:off x="1329531" y="5635790"/>
              <a:ext cx="839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dirty="0"/>
                <a:t>Human</a:t>
              </a:r>
              <a:endParaRPr kumimoji="0" lang="en-US" sz="1900" b="1" i="1" dirty="0"/>
            </a:p>
          </p:txBody>
        </p:sp>
        <p:sp>
          <p:nvSpPr>
            <p:cNvPr id="9" name="Text Box 20"/>
            <p:cNvSpPr txBox="1">
              <a:spLocks noChangeArrowheads="1"/>
            </p:cNvSpPr>
            <p:nvPr/>
          </p:nvSpPr>
          <p:spPr bwMode="auto">
            <a:xfrm>
              <a:off x="4811712" y="5204870"/>
              <a:ext cx="839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dirty="0"/>
                <a:t>Whale</a:t>
              </a:r>
              <a:endParaRPr kumimoji="0" lang="en-US" sz="1900" b="1" i="1" dirty="0"/>
            </a:p>
          </p:txBody>
        </p:sp>
        <p:sp>
          <p:nvSpPr>
            <p:cNvPr id="10" name="Text Box 21"/>
            <p:cNvSpPr txBox="1">
              <a:spLocks noChangeArrowheads="1"/>
            </p:cNvSpPr>
            <p:nvPr/>
          </p:nvSpPr>
          <p:spPr bwMode="auto">
            <a:xfrm>
              <a:off x="3106737" y="5184775"/>
              <a:ext cx="4714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dirty="0"/>
                <a:t>Cat</a:t>
              </a:r>
              <a:endParaRPr kumimoji="0" lang="en-US" sz="1900" b="1" i="1" dirty="0"/>
            </a:p>
          </p:txBody>
        </p:sp>
        <p:sp>
          <p:nvSpPr>
            <p:cNvPr id="11" name="Text Box 22"/>
            <p:cNvSpPr txBox="1">
              <a:spLocks noChangeArrowheads="1"/>
            </p:cNvSpPr>
            <p:nvPr/>
          </p:nvSpPr>
          <p:spPr bwMode="auto">
            <a:xfrm>
              <a:off x="6993046" y="5334000"/>
              <a:ext cx="4714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kumimoji="1" sz="2900">
                  <a:solidFill>
                    <a:schemeClr val="tx1"/>
                  </a:solidFill>
                  <a:latin typeface="Arial" charset="0"/>
                  <a:ea typeface="ＭＳ Ｐゴシック" charset="0"/>
                  <a:cs typeface="ＭＳ Ｐゴシック" charset="0"/>
                  <a:sym typeface="Symbol" charset="0"/>
                </a:defRPr>
              </a:lvl1pPr>
              <a:lvl2pPr marL="742950" indent="-285750">
                <a:defRPr kumimoji="1" sz="2900">
                  <a:solidFill>
                    <a:schemeClr val="tx1"/>
                  </a:solidFill>
                  <a:latin typeface="Arial" charset="0"/>
                  <a:ea typeface="ＭＳ Ｐゴシック" charset="0"/>
                  <a:sym typeface="Symbol" charset="0"/>
                </a:defRPr>
              </a:lvl2pPr>
              <a:lvl3pPr marL="1143000" indent="-228600">
                <a:defRPr kumimoji="1" sz="2900">
                  <a:solidFill>
                    <a:schemeClr val="tx1"/>
                  </a:solidFill>
                  <a:latin typeface="Arial" charset="0"/>
                  <a:ea typeface="ＭＳ Ｐゴシック" charset="0"/>
                  <a:sym typeface="Symbol" charset="0"/>
                </a:defRPr>
              </a:lvl3pPr>
              <a:lvl4pPr marL="1600200" indent="-228600">
                <a:defRPr kumimoji="1" sz="2900">
                  <a:solidFill>
                    <a:schemeClr val="tx1"/>
                  </a:solidFill>
                  <a:latin typeface="Arial" charset="0"/>
                  <a:ea typeface="ＭＳ Ｐゴシック" charset="0"/>
                  <a:sym typeface="Symbol" charset="0"/>
                </a:defRPr>
              </a:lvl4pPr>
              <a:lvl5pPr marL="2057400" indent="-228600">
                <a:defRPr kumimoji="1" sz="2900">
                  <a:solidFill>
                    <a:schemeClr val="tx1"/>
                  </a:solidFill>
                  <a:latin typeface="Arial" charset="0"/>
                  <a:ea typeface="ＭＳ Ｐゴシック" charset="0"/>
                  <a:sym typeface="Symbol" charset="0"/>
                </a:defRPr>
              </a:lvl5pPr>
              <a:lvl6pPr marL="25146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6pPr>
              <a:lvl7pPr marL="29718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7pPr>
              <a:lvl8pPr marL="34290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8pPr>
              <a:lvl9pPr marL="3886200" indent="-228600" eaLnBrk="0" fontAlgn="base" hangingPunct="0">
                <a:spcBef>
                  <a:spcPct val="0"/>
                </a:spcBef>
                <a:spcAft>
                  <a:spcPct val="0"/>
                </a:spcAft>
                <a:defRPr kumimoji="1" sz="2900">
                  <a:solidFill>
                    <a:schemeClr val="tx1"/>
                  </a:solidFill>
                  <a:latin typeface="Arial" charset="0"/>
                  <a:ea typeface="ＭＳ Ｐゴシック" charset="0"/>
                  <a:sym typeface="Symbol" charset="0"/>
                </a:defRPr>
              </a:lvl9pPr>
            </a:lstStyle>
            <a:p>
              <a:pPr>
                <a:buFont typeface="Arial" charset="0"/>
                <a:buNone/>
              </a:pPr>
              <a:r>
                <a:rPr kumimoji="0" lang="en-US" sz="1900" b="1" dirty="0"/>
                <a:t>Bat</a:t>
              </a:r>
              <a:endParaRPr kumimoji="0" lang="en-US" sz="1900" b="1" i="1" dirty="0"/>
            </a:p>
          </p:txBody>
        </p:sp>
      </p:grpSp>
    </p:spTree>
    <p:extLst>
      <p:ext uri="{BB962C8B-B14F-4D97-AF65-F5344CB8AC3E}">
        <p14:creationId xmlns:p14="http://schemas.microsoft.com/office/powerpoint/2010/main" val="1163360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om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766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16948" y="3580083"/>
            <a:ext cx="184666" cy="369332"/>
          </a:xfrm>
          <a:prstGeom prst="rect">
            <a:avLst/>
          </a:prstGeom>
          <a:noFill/>
        </p:spPr>
        <p:txBody>
          <a:bodyPr wrap="none" rtlCol="0">
            <a:spAutoFit/>
          </a:bodyPr>
          <a:lstStyle/>
          <a:p>
            <a:endParaRPr lang="en-US" dirty="0"/>
          </a:p>
        </p:txBody>
      </p:sp>
      <p:sp>
        <p:nvSpPr>
          <p:cNvPr id="7" name="Title 6"/>
          <p:cNvSpPr>
            <a:spLocks noGrp="1"/>
          </p:cNvSpPr>
          <p:nvPr>
            <p:ph type="title"/>
          </p:nvPr>
        </p:nvSpPr>
        <p:spPr/>
        <p:txBody>
          <a:bodyPr/>
          <a:lstStyle/>
          <a:p>
            <a:r>
              <a:rPr lang="en-US" dirty="0" smtClean="0"/>
              <a:t>Homologous Structures in Embryos</a:t>
            </a:r>
            <a:endParaRPr lang="en-US" dirty="0"/>
          </a:p>
        </p:txBody>
      </p:sp>
      <p:sp>
        <p:nvSpPr>
          <p:cNvPr id="8" name="Content Placeholder 7"/>
          <p:cNvSpPr>
            <a:spLocks noGrp="1"/>
          </p:cNvSpPr>
          <p:nvPr>
            <p:ph idx="1"/>
          </p:nvPr>
        </p:nvSpPr>
        <p:spPr>
          <a:xfrm>
            <a:off x="1089024" y="1801906"/>
            <a:ext cx="2715791" cy="4324257"/>
          </a:xfrm>
        </p:spPr>
        <p:txBody>
          <a:bodyPr/>
          <a:lstStyle/>
          <a:p>
            <a:r>
              <a:rPr lang="en-US" dirty="0" smtClean="0"/>
              <a:t>Comparing embryos can reveal anatomical homologies not visible in adult organisms</a:t>
            </a:r>
            <a:endParaRPr lang="en-US" dirty="0"/>
          </a:p>
        </p:txBody>
      </p:sp>
      <p:pic>
        <p:nvPicPr>
          <p:cNvPr id="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4815" y="1791701"/>
            <a:ext cx="5170879" cy="43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045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Homologous Structures in Embryos</a:t>
            </a:r>
          </a:p>
        </p:txBody>
      </p:sp>
      <p:pic>
        <p:nvPicPr>
          <p:cNvPr id="4" name="Picture 5"/>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3920"/>
          <a:stretch>
            <a:fillRect/>
          </a:stretch>
        </p:blipFill>
        <p:spPr bwMode="auto">
          <a:xfrm>
            <a:off x="1887882" y="1613646"/>
            <a:ext cx="5395186" cy="489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7950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300px-Haeckel_dra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9248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855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Analogous Structures</a:t>
            </a:r>
            <a:endParaRPr lang="en-US" dirty="0"/>
          </a:p>
        </p:txBody>
      </p:sp>
      <p:sp>
        <p:nvSpPr>
          <p:cNvPr id="3" name="Content Placeholder 2"/>
          <p:cNvSpPr>
            <a:spLocks noGrp="1"/>
          </p:cNvSpPr>
          <p:nvPr>
            <p:ph idx="1"/>
          </p:nvPr>
        </p:nvSpPr>
        <p:spPr/>
        <p:txBody>
          <a:bodyPr/>
          <a:lstStyle/>
          <a:p>
            <a:r>
              <a:rPr lang="en-US" dirty="0" smtClean="0"/>
              <a:t>Separate evolution of structures</a:t>
            </a:r>
          </a:p>
          <a:p>
            <a:pPr lvl="1"/>
            <a:r>
              <a:rPr lang="en-US" dirty="0" smtClean="0"/>
              <a:t>Similar functions</a:t>
            </a:r>
          </a:p>
          <a:p>
            <a:pPr lvl="1"/>
            <a:r>
              <a:rPr lang="en-US" dirty="0" smtClean="0"/>
              <a:t>Similar external form</a:t>
            </a:r>
          </a:p>
          <a:p>
            <a:pPr lvl="1"/>
            <a:r>
              <a:rPr lang="en-US" dirty="0" smtClean="0"/>
              <a:t>Different internal structure and development</a:t>
            </a:r>
          </a:p>
          <a:p>
            <a:pPr lvl="1"/>
            <a:r>
              <a:rPr lang="en-US" dirty="0" smtClean="0"/>
              <a:t>Different origins</a:t>
            </a:r>
          </a:p>
          <a:p>
            <a:pPr lvl="1"/>
            <a:r>
              <a:rPr lang="en-US" b="1" dirty="0" smtClean="0">
                <a:solidFill>
                  <a:srgbClr val="790A14"/>
                </a:solidFill>
              </a:rPr>
              <a:t>No evolutionary relationship</a:t>
            </a:r>
            <a:endParaRPr lang="en-US" b="1" dirty="0">
              <a:solidFill>
                <a:srgbClr val="790A14"/>
              </a:solidFill>
            </a:endParaRPr>
          </a:p>
        </p:txBody>
      </p:sp>
      <p:pic>
        <p:nvPicPr>
          <p:cNvPr id="5" name="Picture 7" descr="pengui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238" y="52959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5149850" y="5013325"/>
            <a:ext cx="2433638" cy="868363"/>
          </a:xfrm>
          <a:prstGeom prst="wedgeEllipseCallout">
            <a:avLst>
              <a:gd name="adj1" fmla="val 71264"/>
              <a:gd name="adj2" fmla="val 22028"/>
            </a:avLst>
          </a:prstGeom>
          <a:solidFill>
            <a:srgbClr val="FFEA18"/>
          </a:solidFill>
          <a:ln w="38100">
            <a:solidFill>
              <a:srgbClr val="CC0000"/>
            </a:solidFill>
            <a:miter lim="800000"/>
            <a:headEnd/>
            <a:tailEnd/>
          </a:ln>
        </p:spPr>
        <p:txBody>
          <a:bodyPr wrap="none" lIns="0" tIns="0" rIns="0" bIns="0" anchor="ctr"/>
          <a:lstStyle/>
          <a:p>
            <a:r>
              <a:rPr lang="en-US" sz="1800" b="1" dirty="0">
                <a:solidFill>
                  <a:srgbClr val="0F116A"/>
                </a:solidFill>
                <a:latin typeface="Comic Sans MS" charset="0"/>
              </a:rPr>
              <a:t>Don</a:t>
            </a:r>
            <a:r>
              <a:rPr lang="ja-JP" altLang="en-US" sz="1800" b="1" dirty="0">
                <a:solidFill>
                  <a:srgbClr val="0F116A"/>
                </a:solidFill>
                <a:latin typeface="Comic Sans MS" charset="0"/>
              </a:rPr>
              <a:t>’</a:t>
            </a:r>
            <a:r>
              <a:rPr lang="en-US" altLang="ja-JP" sz="1800" b="1" dirty="0">
                <a:solidFill>
                  <a:srgbClr val="0F116A"/>
                </a:solidFill>
                <a:latin typeface="Comic Sans MS" charset="0"/>
              </a:rPr>
              <a:t>t be fooled</a:t>
            </a:r>
            <a:br>
              <a:rPr lang="en-US" altLang="ja-JP" sz="1800" b="1" dirty="0">
                <a:solidFill>
                  <a:srgbClr val="0F116A"/>
                </a:solidFill>
                <a:latin typeface="Comic Sans MS" charset="0"/>
              </a:rPr>
            </a:br>
            <a:r>
              <a:rPr lang="en-US" altLang="ja-JP" sz="1800" b="1" dirty="0">
                <a:solidFill>
                  <a:srgbClr val="0F116A"/>
                </a:solidFill>
                <a:latin typeface="Comic Sans MS" charset="0"/>
              </a:rPr>
              <a:t>by their looks! </a:t>
            </a:r>
            <a:endParaRPr lang="en-US" sz="1800" b="1" dirty="0">
              <a:solidFill>
                <a:srgbClr val="0F116A"/>
              </a:solidFill>
              <a:latin typeface="Comic Sans MS" charset="0"/>
            </a:endParaRPr>
          </a:p>
        </p:txBody>
      </p:sp>
      <p:sp>
        <p:nvSpPr>
          <p:cNvPr id="7" name="Rectangle 4"/>
          <p:cNvSpPr>
            <a:spLocks noChangeArrowheads="1"/>
          </p:cNvSpPr>
          <p:nvPr/>
        </p:nvSpPr>
        <p:spPr bwMode="auto">
          <a:xfrm>
            <a:off x="157790" y="6095846"/>
            <a:ext cx="7761287" cy="4889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spAutoFit/>
          </a:bodyPr>
          <a:lstStyle/>
          <a:p>
            <a:pPr>
              <a:defRPr/>
            </a:pPr>
            <a:r>
              <a:rPr lang="en-US" sz="2600" b="1" dirty="0">
                <a:solidFill>
                  <a:srgbClr val="0F116A"/>
                </a:solidFill>
              </a:rPr>
              <a:t>Solving a similar problem with a similar solution</a:t>
            </a:r>
            <a:endParaRPr lang="en-US" sz="3000" b="1" dirty="0">
              <a:solidFill>
                <a:srgbClr val="0F116A"/>
              </a:solidFill>
            </a:endParaRPr>
          </a:p>
        </p:txBody>
      </p:sp>
    </p:spTree>
    <p:extLst>
      <p:ext uri="{BB962C8B-B14F-4D97-AF65-F5344CB8AC3E}">
        <p14:creationId xmlns:p14="http://schemas.microsoft.com/office/powerpoint/2010/main" val="376608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autoUpdateAnimBg="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Analogous Structures</a:t>
            </a:r>
            <a:endParaRPr lang="en-US" dirty="0"/>
          </a:p>
        </p:txBody>
      </p:sp>
      <p:sp>
        <p:nvSpPr>
          <p:cNvPr id="3" name="Content Placeholder 2"/>
          <p:cNvSpPr>
            <a:spLocks noGrp="1"/>
          </p:cNvSpPr>
          <p:nvPr>
            <p:ph idx="1"/>
          </p:nvPr>
        </p:nvSpPr>
        <p:spPr/>
        <p:txBody>
          <a:bodyPr/>
          <a:lstStyle/>
          <a:p>
            <a:r>
              <a:rPr lang="en-US" dirty="0" smtClean="0"/>
              <a:t>Flight evolved in 3 separate animal groups</a:t>
            </a:r>
            <a:endParaRPr lang="en-US" dirty="0"/>
          </a:p>
        </p:txBody>
      </p:sp>
      <p:pic>
        <p:nvPicPr>
          <p:cNvPr id="5" name="Picture 2"/>
          <p:cNvPicPr>
            <a:picLocks noChangeAspect="1" noChangeArrowheads="1"/>
          </p:cNvPicPr>
          <p:nvPr/>
        </p:nvPicPr>
        <p:blipFill>
          <a:blip r:embed="rId3"/>
          <a:srcRect/>
          <a:stretch>
            <a:fillRect/>
          </a:stretch>
        </p:blipFill>
        <p:spPr bwMode="auto">
          <a:xfrm>
            <a:off x="2591543" y="2503488"/>
            <a:ext cx="6473825" cy="3895725"/>
          </a:xfrm>
          <a:prstGeom prst="rect">
            <a:avLst/>
          </a:prstGeom>
          <a:noFill/>
          <a:ln w="9525">
            <a:noFill/>
            <a:miter lim="800000"/>
            <a:headEnd/>
            <a:tailEnd/>
          </a:ln>
          <a:effectLst>
            <a:outerShdw blurRad="50800" dist="38100" dir="2700000" algn="br">
              <a:srgbClr val="000000">
                <a:alpha val="43000"/>
              </a:srgbClr>
            </a:outerShdw>
          </a:effectLst>
        </p:spPr>
      </p:pic>
      <p:pic>
        <p:nvPicPr>
          <p:cNvPr id="6" name="Picture 16" descr="pengui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7"/>
          <p:cNvSpPr>
            <a:spLocks noChangeArrowheads="1"/>
          </p:cNvSpPr>
          <p:nvPr/>
        </p:nvSpPr>
        <p:spPr bwMode="auto">
          <a:xfrm flipH="1">
            <a:off x="1058863" y="3986213"/>
            <a:ext cx="2433637" cy="1524000"/>
          </a:xfrm>
          <a:prstGeom prst="wedgeEllipseCallout">
            <a:avLst>
              <a:gd name="adj1" fmla="val 51106"/>
              <a:gd name="adj2" fmla="val 67704"/>
            </a:avLst>
          </a:prstGeom>
          <a:solidFill>
            <a:srgbClr val="FFEA18"/>
          </a:solidFill>
          <a:ln w="38100">
            <a:solidFill>
              <a:srgbClr val="CC0000"/>
            </a:solidFill>
            <a:miter lim="800000"/>
            <a:headEnd/>
            <a:tailEnd/>
          </a:ln>
        </p:spPr>
        <p:txBody>
          <a:bodyPr wrap="none" lIns="0" tIns="0" rIns="0" bIns="0" anchor="ctr"/>
          <a:lstStyle/>
          <a:p>
            <a:r>
              <a:rPr lang="en-US" sz="1800" b="1" dirty="0">
                <a:solidFill>
                  <a:srgbClr val="0F116A"/>
                </a:solidFill>
                <a:latin typeface="Comic Sans MS" charset="0"/>
              </a:rPr>
              <a:t>Does this mean </a:t>
            </a:r>
            <a:br>
              <a:rPr lang="en-US" sz="1800" b="1" dirty="0">
                <a:solidFill>
                  <a:srgbClr val="0F116A"/>
                </a:solidFill>
                <a:latin typeface="Comic Sans MS" charset="0"/>
              </a:rPr>
            </a:br>
            <a:r>
              <a:rPr lang="en-US" sz="1800" b="1" dirty="0">
                <a:solidFill>
                  <a:srgbClr val="0F116A"/>
                </a:solidFill>
                <a:latin typeface="Comic Sans MS" charset="0"/>
              </a:rPr>
              <a:t>they have a </a:t>
            </a:r>
            <a:br>
              <a:rPr lang="en-US" sz="1800" b="1" dirty="0">
                <a:solidFill>
                  <a:srgbClr val="0F116A"/>
                </a:solidFill>
                <a:latin typeface="Comic Sans MS" charset="0"/>
              </a:rPr>
            </a:br>
            <a:r>
              <a:rPr lang="en-US" sz="1800" b="1" dirty="0">
                <a:solidFill>
                  <a:srgbClr val="0F116A"/>
                </a:solidFill>
                <a:latin typeface="Comic Sans MS" charset="0"/>
              </a:rPr>
              <a:t>recent common </a:t>
            </a:r>
            <a:br>
              <a:rPr lang="en-US" sz="1800" b="1" dirty="0">
                <a:solidFill>
                  <a:srgbClr val="0F116A"/>
                </a:solidFill>
                <a:latin typeface="Comic Sans MS" charset="0"/>
              </a:rPr>
            </a:br>
            <a:r>
              <a:rPr lang="en-US" sz="1800" b="1" dirty="0">
                <a:solidFill>
                  <a:srgbClr val="0F116A"/>
                </a:solidFill>
                <a:latin typeface="Comic Sans MS" charset="0"/>
              </a:rPr>
              <a:t>ancestor? </a:t>
            </a:r>
          </a:p>
        </p:txBody>
      </p:sp>
    </p:spTree>
    <p:extLst>
      <p:ext uri="{BB962C8B-B14F-4D97-AF65-F5344CB8AC3E}">
        <p14:creationId xmlns:p14="http://schemas.microsoft.com/office/powerpoint/2010/main" val="767010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Analogous Structures</a:t>
            </a:r>
            <a:endParaRPr lang="en-US" dirty="0"/>
          </a:p>
        </p:txBody>
      </p:sp>
      <p:sp>
        <p:nvSpPr>
          <p:cNvPr id="3" name="Content Placeholder 2"/>
          <p:cNvSpPr>
            <a:spLocks noGrp="1"/>
          </p:cNvSpPr>
          <p:nvPr>
            <p:ph idx="1"/>
          </p:nvPr>
        </p:nvSpPr>
        <p:spPr>
          <a:xfrm>
            <a:off x="1089024" y="1801906"/>
            <a:ext cx="4908797" cy="4324257"/>
          </a:xfrm>
        </p:spPr>
        <p:txBody>
          <a:bodyPr/>
          <a:lstStyle/>
          <a:p>
            <a:r>
              <a:rPr lang="en-US" dirty="0" smtClean="0"/>
              <a:t>Fish – aquatic </a:t>
            </a:r>
            <a:r>
              <a:rPr lang="en-US" b="1" dirty="0" smtClean="0">
                <a:solidFill>
                  <a:srgbClr val="790A14"/>
                </a:solidFill>
              </a:rPr>
              <a:t>vertebrates</a:t>
            </a:r>
          </a:p>
          <a:p>
            <a:r>
              <a:rPr lang="en-US" dirty="0" smtClean="0"/>
              <a:t>Dolphins – aquatic </a:t>
            </a:r>
            <a:r>
              <a:rPr lang="en-US" b="1" dirty="0" smtClean="0">
                <a:solidFill>
                  <a:srgbClr val="790A14"/>
                </a:solidFill>
              </a:rPr>
              <a:t>mammals</a:t>
            </a:r>
          </a:p>
          <a:p>
            <a:endParaRPr lang="en-US" dirty="0"/>
          </a:p>
          <a:p>
            <a:r>
              <a:rPr lang="en-US" dirty="0" smtClean="0"/>
              <a:t>Both have fins and tails and slippery bodies (analogous structures!) but they are not closely related</a:t>
            </a:r>
          </a:p>
        </p:txBody>
      </p:sp>
      <p:pic>
        <p:nvPicPr>
          <p:cNvPr id="4" name="Picture 7"/>
          <p:cNvPicPr>
            <a:picLocks noChangeAspect="1" noChangeArrowheads="1"/>
          </p:cNvPicPr>
          <p:nvPr/>
        </p:nvPicPr>
        <p:blipFill>
          <a:blip r:embed="rId2"/>
          <a:srcRect/>
          <a:stretch>
            <a:fillRect/>
          </a:stretch>
        </p:blipFill>
        <p:spPr bwMode="auto">
          <a:xfrm>
            <a:off x="5661084" y="1613646"/>
            <a:ext cx="2933570" cy="2200786"/>
          </a:xfrm>
          <a:prstGeom prst="rect">
            <a:avLst/>
          </a:prstGeom>
          <a:noFill/>
          <a:ln w="9525">
            <a:noFill/>
            <a:miter lim="800000"/>
            <a:headEnd/>
            <a:tailEnd/>
          </a:ln>
          <a:effectLst>
            <a:outerShdw blurRad="63500" dist="35921" dir="2700000" algn="ctr" rotWithShape="0">
              <a:srgbClr val="000000"/>
            </a:outerShdw>
          </a:effectLst>
        </p:spPr>
      </p:pic>
      <p:pic>
        <p:nvPicPr>
          <p:cNvPr id="5" name="Picture 4"/>
          <p:cNvPicPr>
            <a:picLocks noChangeAspect="1" noChangeArrowheads="1"/>
          </p:cNvPicPr>
          <p:nvPr/>
        </p:nvPicPr>
        <p:blipFill>
          <a:blip r:embed="rId3"/>
          <a:srcRect l="2257" r="2257" b="1915"/>
          <a:stretch>
            <a:fillRect/>
          </a:stretch>
        </p:blipFill>
        <p:spPr bwMode="auto">
          <a:xfrm>
            <a:off x="5814094" y="3864271"/>
            <a:ext cx="2402310" cy="2908004"/>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002747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Vestigial Organs</a:t>
            </a:r>
            <a:endParaRPr lang="en-US" dirty="0"/>
          </a:p>
        </p:txBody>
      </p:sp>
      <p:sp>
        <p:nvSpPr>
          <p:cNvPr id="3" name="Content Placeholder 2"/>
          <p:cNvSpPr>
            <a:spLocks noGrp="1"/>
          </p:cNvSpPr>
          <p:nvPr>
            <p:ph idx="1"/>
          </p:nvPr>
        </p:nvSpPr>
        <p:spPr>
          <a:xfrm>
            <a:off x="1089025" y="1511225"/>
            <a:ext cx="7662898" cy="4324257"/>
          </a:xfrm>
        </p:spPr>
        <p:txBody>
          <a:bodyPr/>
          <a:lstStyle/>
          <a:p>
            <a:r>
              <a:rPr lang="en-US" dirty="0" smtClean="0"/>
              <a:t>Structures that serve little or no function</a:t>
            </a:r>
          </a:p>
          <a:p>
            <a:pPr lvl="1"/>
            <a:r>
              <a:rPr lang="en-US" dirty="0" smtClean="0"/>
              <a:t>Leftovers of structures that were functional in ancestral species</a:t>
            </a:r>
          </a:p>
          <a:p>
            <a:pPr lvl="2"/>
            <a:r>
              <a:rPr lang="en-US" dirty="0" smtClean="0">
                <a:solidFill>
                  <a:srgbClr val="790A14"/>
                </a:solidFill>
              </a:rPr>
              <a:t>Snakes and whales </a:t>
            </a:r>
            <a:r>
              <a:rPr lang="en-US" dirty="0" smtClean="0"/>
              <a:t>– remains of pelvis and leg bones</a:t>
            </a:r>
          </a:p>
          <a:p>
            <a:pPr lvl="2"/>
            <a:r>
              <a:rPr lang="en-US" dirty="0" smtClean="0">
                <a:solidFill>
                  <a:srgbClr val="790A14"/>
                </a:solidFill>
              </a:rPr>
              <a:t>Humans</a:t>
            </a:r>
            <a:r>
              <a:rPr lang="en-US" dirty="0" smtClean="0"/>
              <a:t> – tail bone, muscles to wiggle our ears</a:t>
            </a:r>
          </a:p>
          <a:p>
            <a:pPr lvl="2"/>
            <a:r>
              <a:rPr lang="en-US" dirty="0">
                <a:solidFill>
                  <a:srgbClr val="790A14"/>
                </a:solidFill>
              </a:rPr>
              <a:t>Blind cave fish </a:t>
            </a:r>
            <a:r>
              <a:rPr lang="en-US" dirty="0"/>
              <a:t>– have eyes</a:t>
            </a:r>
          </a:p>
          <a:p>
            <a:pPr lvl="2"/>
            <a:r>
              <a:rPr lang="en-US" dirty="0" smtClean="0">
                <a:solidFill>
                  <a:srgbClr val="790A14"/>
                </a:solidFill>
              </a:rPr>
              <a:t>Manatees</a:t>
            </a:r>
            <a:r>
              <a:rPr lang="en-US" dirty="0" smtClean="0"/>
              <a:t> – fingernails on their fins</a:t>
            </a:r>
            <a:endParaRPr lang="en-US" dirty="0"/>
          </a:p>
        </p:txBody>
      </p:sp>
      <p:pic>
        <p:nvPicPr>
          <p:cNvPr id="4" name="Picture 6"/>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2477"/>
          <a:stretch>
            <a:fillRect/>
          </a:stretch>
        </p:blipFill>
        <p:spPr bwMode="auto">
          <a:xfrm>
            <a:off x="5546058" y="4528651"/>
            <a:ext cx="3155273" cy="230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srcRect/>
          <a:stretch>
            <a:fillRect/>
          </a:stretch>
        </p:blipFill>
        <p:spPr bwMode="auto">
          <a:xfrm>
            <a:off x="1297823" y="4776545"/>
            <a:ext cx="3473450" cy="1857375"/>
          </a:xfrm>
          <a:prstGeom prst="rect">
            <a:avLst/>
          </a:prstGeom>
          <a:noFill/>
          <a:ln w="9525">
            <a:noFill/>
            <a:miter lim="800000"/>
            <a:headEnd/>
            <a:tailEnd/>
          </a:ln>
          <a:effectLst>
            <a:outerShdw blurRad="63500" dist="35921" dir="2700000" algn="ctr" rotWithShape="0">
              <a:schemeClr val="bg2"/>
            </a:outerShdw>
          </a:effectLst>
        </p:spPr>
      </p:pic>
    </p:spTree>
    <p:extLst>
      <p:ext uri="{BB962C8B-B14F-4D97-AF65-F5344CB8AC3E}">
        <p14:creationId xmlns:p14="http://schemas.microsoft.com/office/powerpoint/2010/main" val="1559442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4411"/>
          </a:xfrm>
          <a:prstGeom prst="rect">
            <a:avLst/>
          </a:prstGeom>
        </p:spPr>
      </p:pic>
    </p:spTree>
    <p:extLst>
      <p:ext uri="{BB962C8B-B14F-4D97-AF65-F5344CB8AC3E}">
        <p14:creationId xmlns:p14="http://schemas.microsoft.com/office/powerpoint/2010/main" val="2692351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 and Dogs</a:t>
            </a:r>
            <a:endParaRPr lang="en-US" dirty="0"/>
          </a:p>
        </p:txBody>
      </p:sp>
      <p:sp>
        <p:nvSpPr>
          <p:cNvPr id="3" name="Content Placeholder 2"/>
          <p:cNvSpPr>
            <a:spLocks noGrp="1"/>
          </p:cNvSpPr>
          <p:nvPr>
            <p:ph idx="1"/>
          </p:nvPr>
        </p:nvSpPr>
        <p:spPr>
          <a:xfrm>
            <a:off x="1089024" y="1801906"/>
            <a:ext cx="7728564" cy="4324257"/>
          </a:xfrm>
        </p:spPr>
        <p:txBody>
          <a:bodyPr>
            <a:normAutofit fontScale="85000" lnSpcReduction="20000"/>
          </a:bodyPr>
          <a:lstStyle/>
          <a:p>
            <a:r>
              <a:rPr lang="en-US" dirty="0" smtClean="0"/>
              <a:t>All dogs belong to the same species - </a:t>
            </a:r>
            <a:r>
              <a:rPr lang="en-US" i="1" dirty="0" err="1" smtClean="0"/>
              <a:t>Canis</a:t>
            </a:r>
            <a:r>
              <a:rPr lang="en-US" i="1" dirty="0" smtClean="0"/>
              <a:t> </a:t>
            </a:r>
            <a:r>
              <a:rPr lang="en-US" i="1" dirty="0" err="1" smtClean="0"/>
              <a:t>familiaris</a:t>
            </a:r>
            <a:endParaRPr lang="en-US" i="1" dirty="0"/>
          </a:p>
          <a:p>
            <a:pPr lvl="1"/>
            <a:r>
              <a:rPr lang="en-US" dirty="0" smtClean="0"/>
              <a:t>Same species = they can mate!!</a:t>
            </a:r>
            <a:br>
              <a:rPr lang="en-US" dirty="0" smtClean="0"/>
            </a:br>
            <a:endParaRPr lang="en-US" dirty="0" smtClean="0"/>
          </a:p>
          <a:p>
            <a:r>
              <a:rPr lang="en-US" dirty="0" smtClean="0"/>
              <a:t>Contains about 400 different breeds</a:t>
            </a:r>
          </a:p>
          <a:p>
            <a:pPr lvl="1"/>
            <a:r>
              <a:rPr lang="en-US" dirty="0" smtClean="0"/>
              <a:t>Recognized dog breeds take generations to become established</a:t>
            </a:r>
          </a:p>
          <a:p>
            <a:pPr lvl="1"/>
            <a:r>
              <a:rPr lang="en-US" dirty="0" smtClean="0"/>
              <a:t>Many of the breeds we have today are the result of people wanting a dog with specific features </a:t>
            </a:r>
            <a:br>
              <a:rPr lang="en-US" dirty="0" smtClean="0"/>
            </a:br>
            <a:endParaRPr lang="en-US" dirty="0"/>
          </a:p>
          <a:p>
            <a:pPr lvl="1"/>
            <a:r>
              <a:rPr lang="en-US" b="1" dirty="0" smtClean="0"/>
              <a:t>What are some features or abilities of dogs that humans might artificially select for?</a:t>
            </a:r>
          </a:p>
        </p:txBody>
      </p:sp>
    </p:spTree>
    <p:extLst>
      <p:ext uri="{BB962C8B-B14F-4D97-AF65-F5344CB8AC3E}">
        <p14:creationId xmlns:p14="http://schemas.microsoft.com/office/powerpoint/2010/main" val="1045875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Get an American Foxhound and Why</a:t>
            </a:r>
            <a:endParaRPr lang="en-US" dirty="0"/>
          </a:p>
        </p:txBody>
      </p:sp>
      <p:pic>
        <p:nvPicPr>
          <p:cNvPr id="4" name="Picture 3" descr="Screen Shot 2015-04-21 at 9.23.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6287"/>
            <a:ext cx="9144000" cy="2738362"/>
          </a:xfrm>
          <a:prstGeom prst="rect">
            <a:avLst/>
          </a:prstGeom>
        </p:spPr>
      </p:pic>
    </p:spTree>
    <p:extLst>
      <p:ext uri="{BB962C8B-B14F-4D97-AF65-F5344CB8AC3E}">
        <p14:creationId xmlns:p14="http://schemas.microsoft.com/office/powerpoint/2010/main" val="1445026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How to Get an American Foxhound and Why</a:t>
            </a:r>
            <a:endParaRPr lang="en-US" dirty="0"/>
          </a:p>
        </p:txBody>
      </p:sp>
      <p:pic>
        <p:nvPicPr>
          <p:cNvPr id="5" name="Picture 4" descr="Screen Shot 2015-04-21 at 9.24.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4319"/>
            <a:ext cx="9144000" cy="4399833"/>
          </a:xfrm>
          <a:prstGeom prst="rect">
            <a:avLst/>
          </a:prstGeom>
        </p:spPr>
      </p:pic>
    </p:spTree>
    <p:extLst>
      <p:ext uri="{BB962C8B-B14F-4D97-AF65-F5344CB8AC3E}">
        <p14:creationId xmlns:p14="http://schemas.microsoft.com/office/powerpoint/2010/main" val="3805771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You want a dog that can hear a polar bear approaching and alarm the bear so that it will turn back.</a:t>
            </a:r>
            <a:br>
              <a:rPr lang="en-US" dirty="0" smtClean="0"/>
            </a:br>
            <a:endParaRPr lang="en-US" dirty="0" smtClean="0"/>
          </a:p>
          <a:p>
            <a:r>
              <a:rPr lang="en-US" dirty="0" smtClean="0"/>
              <a:t>Which of the following dogs would you selectively breed to produce off-spring that would be most effective in scaring away a polar bear?</a:t>
            </a:r>
            <a:endParaRPr lang="en-US" dirty="0"/>
          </a:p>
        </p:txBody>
      </p:sp>
    </p:spTree>
    <p:extLst>
      <p:ext uri="{BB962C8B-B14F-4D97-AF65-F5344CB8AC3E}">
        <p14:creationId xmlns:p14="http://schemas.microsoft.com/office/powerpoint/2010/main" val="1911627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4-21 at 9.36.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388" y="-4137"/>
            <a:ext cx="6269623" cy="6862137"/>
          </a:xfrm>
          <a:prstGeom prst="rect">
            <a:avLst/>
          </a:prstGeom>
        </p:spPr>
      </p:pic>
    </p:spTree>
    <p:extLst>
      <p:ext uri="{BB962C8B-B14F-4D97-AF65-F5344CB8AC3E}">
        <p14:creationId xmlns:p14="http://schemas.microsoft.com/office/powerpoint/2010/main" val="17350722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998</Words>
  <Application>Microsoft Macintosh PowerPoint</Application>
  <PresentationFormat>On-screen Show (4:3)</PresentationFormat>
  <Paragraphs>182</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Evolution – Part 2</vt:lpstr>
      <vt:lpstr>Artificial Selection</vt:lpstr>
      <vt:lpstr>PowerPoint Presentation</vt:lpstr>
      <vt:lpstr>PowerPoint Presentation</vt:lpstr>
      <vt:lpstr>Artificial Selection and Dogs</vt:lpstr>
      <vt:lpstr>How to Get an American Foxhound and Why</vt:lpstr>
      <vt:lpstr>How to Get an American Foxhound and Why</vt:lpstr>
      <vt:lpstr>Example</vt:lpstr>
      <vt:lpstr>PowerPoint Presentation</vt:lpstr>
      <vt:lpstr>Anything else?</vt:lpstr>
      <vt:lpstr>Dog Traits</vt:lpstr>
      <vt:lpstr>Let’s make some dogs!</vt:lpstr>
      <vt:lpstr>Let’s make some dogs!</vt:lpstr>
      <vt:lpstr>Let’s see what they look like!</vt:lpstr>
      <vt:lpstr>Let’s take a closer look</vt:lpstr>
      <vt:lpstr>Artificial Selection Requires:</vt:lpstr>
      <vt:lpstr>Artificial Selection Requires:</vt:lpstr>
      <vt:lpstr>Artificial Selection Requires:</vt:lpstr>
      <vt:lpstr>Artificial Selection Requires:</vt:lpstr>
      <vt:lpstr>The Origin of Species</vt:lpstr>
      <vt:lpstr>Remember…</vt:lpstr>
      <vt:lpstr>Sooo... What is a species?</vt:lpstr>
      <vt:lpstr>How and Why do New Species Form?</vt:lpstr>
      <vt:lpstr>Speciation</vt:lpstr>
      <vt:lpstr>Speciation cont’d</vt:lpstr>
      <vt:lpstr>Speciation cont’d</vt:lpstr>
      <vt:lpstr>PowerPoint Presentation</vt:lpstr>
      <vt:lpstr>Building “Family” Trees</vt:lpstr>
      <vt:lpstr>Building “Family” Trees</vt:lpstr>
      <vt:lpstr>PowerPoint Presentation</vt:lpstr>
      <vt:lpstr>Homologous Structures</vt:lpstr>
      <vt:lpstr>PowerPoint Presentation</vt:lpstr>
      <vt:lpstr>Homologous Structures in Embryos</vt:lpstr>
      <vt:lpstr>Homologous Structures in Embryos</vt:lpstr>
      <vt:lpstr>PowerPoint Presentation</vt:lpstr>
      <vt:lpstr>Analogous Structures</vt:lpstr>
      <vt:lpstr>Analogous Structures</vt:lpstr>
      <vt:lpstr>Analogous Structures</vt:lpstr>
      <vt:lpstr>Vestigial Organs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 Part 2</dc:title>
  <dc:creator>Jenna Steffen</dc:creator>
  <cp:lastModifiedBy>Jenna Steffen</cp:lastModifiedBy>
  <cp:revision>1</cp:revision>
  <dcterms:created xsi:type="dcterms:W3CDTF">2016-03-28T13:51:13Z</dcterms:created>
  <dcterms:modified xsi:type="dcterms:W3CDTF">2016-03-28T13:52:46Z</dcterms:modified>
</cp:coreProperties>
</file>